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13" r:id="rId1"/>
  </p:sldMasterIdLst>
  <p:notesMasterIdLst>
    <p:notesMasterId r:id="rId30"/>
  </p:notesMasterIdLst>
  <p:handoutMasterIdLst>
    <p:handoutMasterId r:id="rId31"/>
  </p:handoutMasterIdLst>
  <p:sldIdLst>
    <p:sldId id="291" r:id="rId2"/>
    <p:sldId id="362" r:id="rId3"/>
    <p:sldId id="373" r:id="rId4"/>
    <p:sldId id="369" r:id="rId5"/>
    <p:sldId id="364" r:id="rId6"/>
    <p:sldId id="365" r:id="rId7"/>
    <p:sldId id="366" r:id="rId8"/>
    <p:sldId id="367" r:id="rId9"/>
    <p:sldId id="374" r:id="rId10"/>
    <p:sldId id="386" r:id="rId11"/>
    <p:sldId id="387" r:id="rId12"/>
    <p:sldId id="359" r:id="rId13"/>
    <p:sldId id="383" r:id="rId14"/>
    <p:sldId id="379" r:id="rId15"/>
    <p:sldId id="335" r:id="rId16"/>
    <p:sldId id="388" r:id="rId17"/>
    <p:sldId id="384" r:id="rId18"/>
    <p:sldId id="339" r:id="rId19"/>
    <p:sldId id="376" r:id="rId20"/>
    <p:sldId id="391" r:id="rId21"/>
    <p:sldId id="307" r:id="rId22"/>
    <p:sldId id="393" r:id="rId23"/>
    <p:sldId id="382" r:id="rId24"/>
    <p:sldId id="380" r:id="rId25"/>
    <p:sldId id="372" r:id="rId26"/>
    <p:sldId id="390" r:id="rId27"/>
    <p:sldId id="344" r:id="rId28"/>
    <p:sldId id="392" r:id="rId29"/>
  </p:sldIdLst>
  <p:sldSz cx="12192000" cy="6858000"/>
  <p:notesSz cx="6888163" cy="100187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466"/>
    <a:srgbClr val="BF9000"/>
    <a:srgbClr val="DAA900"/>
    <a:srgbClr val="FFCD2F"/>
    <a:srgbClr val="DAAB28"/>
    <a:srgbClr val="99231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258" autoAdjust="0"/>
    <p:restoredTop sz="96192" autoAdjust="0"/>
  </p:normalViewPr>
  <p:slideViewPr>
    <p:cSldViewPr snapToGrid="0">
      <p:cViewPr varScale="1">
        <p:scale>
          <a:sx n="103" d="100"/>
          <a:sy n="103" d="100"/>
        </p:scale>
        <p:origin x="138" y="408"/>
      </p:cViewPr>
      <p:guideLst>
        <p:guide orient="horz" pos="2092"/>
        <p:guide pos="386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34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870" cy="502676"/>
          </a:xfrm>
          <a:prstGeom prst="rect">
            <a:avLst/>
          </a:prstGeom>
        </p:spPr>
        <p:txBody>
          <a:bodyPr vert="horz" lIns="92436" tIns="46217" rIns="92436" bIns="4621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2676"/>
          </a:xfrm>
          <a:prstGeom prst="rect">
            <a:avLst/>
          </a:prstGeom>
        </p:spPr>
        <p:txBody>
          <a:bodyPr vert="horz" lIns="92436" tIns="46217" rIns="92436" bIns="46217" rtlCol="0"/>
          <a:lstStyle>
            <a:lvl1pPr algn="r">
              <a:defRPr sz="1200"/>
            </a:lvl1pPr>
          </a:lstStyle>
          <a:p>
            <a:fld id="{91880527-1885-48B5-B22E-C36F92FAE91D}" type="datetimeFigureOut">
              <a:rPr lang="de-DE" smtClean="0"/>
              <a:t>06.07.2023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516041"/>
            <a:ext cx="2984870" cy="502675"/>
          </a:xfrm>
          <a:prstGeom prst="rect">
            <a:avLst/>
          </a:prstGeom>
        </p:spPr>
        <p:txBody>
          <a:bodyPr vert="horz" lIns="92436" tIns="46217" rIns="92436" bIns="4621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1699" y="9516041"/>
            <a:ext cx="2984870" cy="502675"/>
          </a:xfrm>
          <a:prstGeom prst="rect">
            <a:avLst/>
          </a:prstGeom>
        </p:spPr>
        <p:txBody>
          <a:bodyPr vert="horz" lIns="92436" tIns="46217" rIns="92436" bIns="46217" rtlCol="0" anchor="b"/>
          <a:lstStyle>
            <a:lvl1pPr algn="r">
              <a:defRPr sz="1200"/>
            </a:lvl1pPr>
          </a:lstStyle>
          <a:p>
            <a:fld id="{499C5D02-791A-4B2B-8552-0D0CBB3D32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300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870" cy="502676"/>
          </a:xfrm>
          <a:prstGeom prst="rect">
            <a:avLst/>
          </a:prstGeom>
        </p:spPr>
        <p:txBody>
          <a:bodyPr vert="horz" lIns="92436" tIns="46217" rIns="92436" bIns="46217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676"/>
          </a:xfrm>
          <a:prstGeom prst="rect">
            <a:avLst/>
          </a:prstGeom>
        </p:spPr>
        <p:txBody>
          <a:bodyPr vert="horz" lIns="92436" tIns="46217" rIns="92436" bIns="46217" rtlCol="0"/>
          <a:lstStyle>
            <a:lvl1pPr algn="r">
              <a:defRPr sz="1200"/>
            </a:lvl1pPr>
          </a:lstStyle>
          <a:p>
            <a:pPr>
              <a:defRPr/>
            </a:pPr>
            <a:fld id="{E3F91B83-DF8E-4548-BD00-B06FE4169CA2}" type="datetimeFigureOut">
              <a:rPr lang="de-DE"/>
              <a:pPr>
                <a:defRPr/>
              </a:pPr>
              <a:t>06.07.2023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6" tIns="46217" rIns="92436" bIns="46217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9"/>
          </a:xfrm>
          <a:prstGeom prst="rect">
            <a:avLst/>
          </a:prstGeom>
        </p:spPr>
        <p:txBody>
          <a:bodyPr vert="horz" lIns="92436" tIns="46217" rIns="92436" bIns="46217" rtlCol="0"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516041"/>
            <a:ext cx="2984870" cy="502675"/>
          </a:xfrm>
          <a:prstGeom prst="rect">
            <a:avLst/>
          </a:prstGeom>
        </p:spPr>
        <p:txBody>
          <a:bodyPr vert="horz" lIns="92436" tIns="46217" rIns="92436" bIns="4621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9" y="9516041"/>
            <a:ext cx="2984870" cy="502675"/>
          </a:xfrm>
          <a:prstGeom prst="rect">
            <a:avLst/>
          </a:prstGeom>
        </p:spPr>
        <p:txBody>
          <a:bodyPr vert="horz" lIns="92436" tIns="46217" rIns="92436" bIns="46217" rtlCol="0" anchor="b"/>
          <a:lstStyle>
            <a:lvl1pPr algn="r">
              <a:defRPr sz="1200"/>
            </a:lvl1pPr>
          </a:lstStyle>
          <a:p>
            <a:pPr>
              <a:defRPr/>
            </a:pPr>
            <a:fld id="{A4DA72D0-CAA5-4079-86D8-0BF446415C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3653118" y="141801"/>
            <a:ext cx="4885764" cy="287525"/>
          </a:xfrm>
        </p:spPr>
        <p:txBody>
          <a:bodyPr/>
          <a:lstStyle>
            <a:lvl1pPr marL="0" indent="0" algn="ctr">
              <a:buNone/>
              <a:defRPr sz="1600">
                <a:latin typeface="Uni Neue Light" pitchFamily="50" charset="0"/>
              </a:defRPr>
            </a:lvl1pPr>
            <a:lvl5pPr marL="1828800" indent="0" algn="ctr">
              <a:buNone/>
              <a:defRPr/>
            </a:lvl5pPr>
          </a:lstStyle>
          <a:p>
            <a:pPr lvl="0"/>
            <a:r>
              <a:rPr lang="de-DE" dirty="0"/>
              <a:t>Tagesordnungspunkt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681882" y="6356350"/>
            <a:ext cx="2232025" cy="365125"/>
          </a:xfrm>
        </p:spPr>
        <p:txBody>
          <a:bodyPr anchor="b"/>
          <a:lstStyle>
            <a:lvl1pPr marL="0" indent="0" algn="ctr">
              <a:buNone/>
              <a:defRPr sz="1600" baseline="0">
                <a:latin typeface="Uni Neue Light" pitchFamily="50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de-DE" dirty="0"/>
              <a:t>Stadtrat – 29.03.2022</a:t>
            </a:r>
          </a:p>
        </p:txBody>
      </p:sp>
    </p:spTree>
    <p:extLst>
      <p:ext uri="{BB962C8B-B14F-4D97-AF65-F5344CB8AC3E}">
        <p14:creationId xmlns:p14="http://schemas.microsoft.com/office/powerpoint/2010/main" val="233055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CA637-7589-4588-999B-6E60803B4D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681882" y="6356350"/>
            <a:ext cx="2232025" cy="365125"/>
          </a:xfrm>
        </p:spPr>
        <p:txBody>
          <a:bodyPr anchor="b"/>
          <a:lstStyle>
            <a:lvl1pPr marL="0" indent="0" algn="ctr">
              <a:buNone/>
              <a:defRPr sz="1600" baseline="0">
                <a:latin typeface="Uni Neue Regular" pitchFamily="50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de-DE" dirty="0"/>
              <a:t>Stadtrat – 29.03.2022</a:t>
            </a:r>
          </a:p>
        </p:txBody>
      </p:sp>
      <p:sp>
        <p:nvSpPr>
          <p:cNvPr id="8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3653118" y="141801"/>
            <a:ext cx="4885764" cy="287525"/>
          </a:xfr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Uni Neue Light" pitchFamily="50" charset="0"/>
              </a:defRPr>
            </a:lvl1pPr>
            <a:lvl5pPr marL="1828800" indent="0" algn="ctr">
              <a:buNone/>
              <a:defRPr/>
            </a:lvl5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Tagesordnungspunkt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5597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DBAB4-0C9E-421C-AFAC-DC03673AE7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681882" y="6356350"/>
            <a:ext cx="2232025" cy="365125"/>
          </a:xfrm>
        </p:spPr>
        <p:txBody>
          <a:bodyPr anchor="b"/>
          <a:lstStyle>
            <a:lvl1pPr marL="0" indent="0" algn="ctr">
              <a:buNone/>
              <a:defRPr sz="1600" baseline="0">
                <a:latin typeface="Uni Neue Regular" pitchFamily="50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de-DE" dirty="0"/>
              <a:t>Stadtrat – 29.03.2022</a:t>
            </a:r>
          </a:p>
        </p:txBody>
      </p:sp>
      <p:sp>
        <p:nvSpPr>
          <p:cNvPr id="8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3653118" y="141801"/>
            <a:ext cx="4885764" cy="287525"/>
          </a:xfr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Uni Neue Light" pitchFamily="50" charset="0"/>
              </a:defRPr>
            </a:lvl1pPr>
            <a:lvl5pPr marL="1828800" indent="0" algn="ctr">
              <a:buNone/>
              <a:defRPr/>
            </a:lvl5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Tagesordnungspunkt</a:t>
            </a:r>
          </a:p>
        </p:txBody>
      </p:sp>
    </p:spTree>
    <p:extLst>
      <p:ext uri="{BB962C8B-B14F-4D97-AF65-F5344CB8AC3E}">
        <p14:creationId xmlns:p14="http://schemas.microsoft.com/office/powerpoint/2010/main" val="1209181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BF914-5078-48F0-9D9A-CCC45F006D4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681882" y="6356350"/>
            <a:ext cx="2232025" cy="365125"/>
          </a:xfrm>
        </p:spPr>
        <p:txBody>
          <a:bodyPr anchor="b"/>
          <a:lstStyle>
            <a:lvl1pPr marL="0" indent="0" algn="ctr">
              <a:buNone/>
              <a:defRPr sz="1600" baseline="0">
                <a:latin typeface="Uni Neue Regular" pitchFamily="50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de-DE" dirty="0"/>
              <a:t>Stadtrat – 29.03.2022</a:t>
            </a:r>
          </a:p>
        </p:txBody>
      </p:sp>
      <p:sp>
        <p:nvSpPr>
          <p:cNvPr id="7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3653118" y="141801"/>
            <a:ext cx="4885764" cy="287525"/>
          </a:xfr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Uni Neue Light" pitchFamily="50" charset="0"/>
              </a:defRPr>
            </a:lvl1pPr>
            <a:lvl5pPr marL="1828800" indent="0" algn="ctr">
              <a:buNone/>
              <a:defRPr/>
            </a:lvl5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Tagesordnungspunkt</a:t>
            </a:r>
          </a:p>
        </p:txBody>
      </p:sp>
    </p:spTree>
    <p:extLst>
      <p:ext uri="{BB962C8B-B14F-4D97-AF65-F5344CB8AC3E}">
        <p14:creationId xmlns:p14="http://schemas.microsoft.com/office/powerpoint/2010/main" val="36335677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Uni Neue Light" pitchFamily="50" charset="0"/>
              </a:defRPr>
            </a:lvl1pPr>
            <a:lvl2pPr>
              <a:defRPr>
                <a:latin typeface="Uni Neue Light" pitchFamily="50" charset="0"/>
              </a:defRPr>
            </a:lvl2pPr>
            <a:lvl3pPr>
              <a:defRPr>
                <a:latin typeface="Uni Neue Light" pitchFamily="50" charset="0"/>
              </a:defRPr>
            </a:lvl3pPr>
            <a:lvl4pPr>
              <a:defRPr>
                <a:latin typeface="Uni Neue Light" pitchFamily="50" charset="0"/>
              </a:defRPr>
            </a:lvl4pPr>
            <a:lvl5pPr>
              <a:defRPr>
                <a:latin typeface="Uni Neue Light" pitchFamily="50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A8F03-E68F-45D1-863F-1CE09EFE48C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3653118" y="141801"/>
            <a:ext cx="4885764" cy="287525"/>
          </a:xfr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latin typeface="Uni Neue Light" pitchFamily="50" charset="0"/>
              </a:defRPr>
            </a:lvl1pPr>
            <a:lvl5pPr marL="1828800" indent="0" algn="ctr">
              <a:buNone/>
              <a:defRPr/>
            </a:lvl5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Tagesordnungspunkt</a:t>
            </a:r>
          </a:p>
          <a:p>
            <a:pPr lvl="0"/>
            <a:endParaRPr lang="de-DE" dirty="0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681882" y="6356350"/>
            <a:ext cx="2232025" cy="365125"/>
          </a:xfrm>
        </p:spPr>
        <p:txBody>
          <a:bodyPr anchor="b"/>
          <a:lstStyle>
            <a:lvl1pPr marL="0" indent="0" algn="ctr">
              <a:buNone/>
              <a:defRPr sz="1600" baseline="0">
                <a:latin typeface="Uni Neue Regular" pitchFamily="50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de-DE" dirty="0"/>
              <a:t>Stadtrat – 29.03.2022</a:t>
            </a:r>
          </a:p>
        </p:txBody>
      </p:sp>
    </p:spTree>
    <p:extLst>
      <p:ext uri="{BB962C8B-B14F-4D97-AF65-F5344CB8AC3E}">
        <p14:creationId xmlns:p14="http://schemas.microsoft.com/office/powerpoint/2010/main" val="3163766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0C934-D74A-4D46-AB50-EAAA33E9C1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3653118" y="141801"/>
            <a:ext cx="4885764" cy="287525"/>
          </a:xfr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Uni Neue Light" pitchFamily="50" charset="0"/>
              </a:defRPr>
            </a:lvl1pPr>
            <a:lvl5pPr marL="1828800" indent="0" algn="ctr">
              <a:buNone/>
              <a:defRPr/>
            </a:lvl5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Tagesordnungspunkt</a:t>
            </a:r>
          </a:p>
          <a:p>
            <a:pPr lvl="0"/>
            <a:endParaRPr lang="de-DE" dirty="0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681882" y="6356350"/>
            <a:ext cx="2232025" cy="365125"/>
          </a:xfrm>
        </p:spPr>
        <p:txBody>
          <a:bodyPr anchor="b"/>
          <a:lstStyle>
            <a:lvl1pPr marL="0" indent="0" algn="ctr">
              <a:buNone/>
              <a:defRPr sz="1600" baseline="0">
                <a:latin typeface="Uni Neue Regular" pitchFamily="50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de-DE" dirty="0"/>
              <a:t>Stadtrat – 29.03.2022</a:t>
            </a:r>
          </a:p>
        </p:txBody>
      </p:sp>
    </p:spTree>
    <p:extLst>
      <p:ext uri="{BB962C8B-B14F-4D97-AF65-F5344CB8AC3E}">
        <p14:creationId xmlns:p14="http://schemas.microsoft.com/office/powerpoint/2010/main" val="3630593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4F32C-A147-48B8-BD3B-6E5E7877C8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3653118" y="141801"/>
            <a:ext cx="4885764" cy="287525"/>
          </a:xfrm>
        </p:spPr>
        <p:txBody>
          <a:bodyPr/>
          <a:lstStyle>
            <a:lvl1pPr marL="0" indent="0" algn="ctr">
              <a:buNone/>
              <a:defRPr sz="1600">
                <a:latin typeface="Uni Neue Light" pitchFamily="50" charset="0"/>
              </a:defRPr>
            </a:lvl1pPr>
            <a:lvl5pPr marL="1828800" indent="0" algn="ctr">
              <a:buNone/>
              <a:defRPr/>
            </a:lvl5pPr>
          </a:lstStyle>
          <a:p>
            <a:pPr lvl="0"/>
            <a:r>
              <a:rPr lang="de-DE" dirty="0"/>
              <a:t>Tagesordnungspunkt</a:t>
            </a:r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681882" y="6356350"/>
            <a:ext cx="2232025" cy="365125"/>
          </a:xfrm>
        </p:spPr>
        <p:txBody>
          <a:bodyPr anchor="b"/>
          <a:lstStyle>
            <a:lvl1pPr marL="0" indent="0" algn="ctr">
              <a:buNone/>
              <a:defRPr sz="1600" baseline="0">
                <a:latin typeface="Uni Neue Regular" pitchFamily="50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de-DE" dirty="0"/>
              <a:t>Stadtrat – 29.03.2022</a:t>
            </a:r>
          </a:p>
        </p:txBody>
      </p:sp>
    </p:spTree>
    <p:extLst>
      <p:ext uri="{BB962C8B-B14F-4D97-AF65-F5344CB8AC3E}">
        <p14:creationId xmlns:p14="http://schemas.microsoft.com/office/powerpoint/2010/main" val="353522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2735F-B980-46F5-9EDA-D9A28084127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3653118" y="141801"/>
            <a:ext cx="4885764" cy="287525"/>
          </a:xfr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Uni Neue Light" pitchFamily="50" charset="0"/>
              </a:defRPr>
            </a:lvl1pPr>
            <a:lvl5pPr marL="1828800" indent="0" algn="ctr">
              <a:buNone/>
              <a:defRPr/>
            </a:lvl5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Tagesordnungspunkt</a:t>
            </a:r>
          </a:p>
          <a:p>
            <a:pPr lvl="0"/>
            <a:r>
              <a:rPr lang="de-DE" dirty="0" err="1"/>
              <a:t>ung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681882" y="6356350"/>
            <a:ext cx="2232025" cy="365125"/>
          </a:xfrm>
        </p:spPr>
        <p:txBody>
          <a:bodyPr anchor="b"/>
          <a:lstStyle>
            <a:lvl1pPr marL="0" indent="0" algn="ctr">
              <a:buNone/>
              <a:defRPr sz="1600" baseline="0">
                <a:latin typeface="Uni Neue Regular" pitchFamily="50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de-DE" dirty="0"/>
              <a:t>Stadtrat – 29.03.2022</a:t>
            </a:r>
          </a:p>
        </p:txBody>
      </p:sp>
    </p:spTree>
    <p:extLst>
      <p:ext uri="{BB962C8B-B14F-4D97-AF65-F5344CB8AC3E}">
        <p14:creationId xmlns:p14="http://schemas.microsoft.com/office/powerpoint/2010/main" val="2507356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81D16-8FDA-4FC5-8186-7BA50694E7C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3653118" y="141801"/>
            <a:ext cx="4885764" cy="287525"/>
          </a:xfr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Uni Neue Light" pitchFamily="50" charset="0"/>
              </a:defRPr>
            </a:lvl1pPr>
            <a:lvl5pPr marL="1828800" indent="0" algn="ctr">
              <a:buNone/>
              <a:defRPr/>
            </a:lvl5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Tagesordnungspunkt</a:t>
            </a:r>
          </a:p>
          <a:p>
            <a:pPr lvl="0"/>
            <a:endParaRPr lang="de-DE" dirty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681882" y="6356350"/>
            <a:ext cx="2232025" cy="365125"/>
          </a:xfrm>
        </p:spPr>
        <p:txBody>
          <a:bodyPr anchor="b"/>
          <a:lstStyle>
            <a:lvl1pPr marL="0" indent="0" algn="ctr">
              <a:buNone/>
              <a:defRPr sz="1600" baseline="0">
                <a:latin typeface="Uni Neue Regular" pitchFamily="50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de-DE" dirty="0"/>
              <a:t>Stadtrat – 29.03.2022</a:t>
            </a:r>
          </a:p>
        </p:txBody>
      </p:sp>
    </p:spTree>
    <p:extLst>
      <p:ext uri="{BB962C8B-B14F-4D97-AF65-F5344CB8AC3E}">
        <p14:creationId xmlns:p14="http://schemas.microsoft.com/office/powerpoint/2010/main" val="961003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E03C5-52B4-4BD9-865E-D74EBCD961D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3653118" y="141801"/>
            <a:ext cx="4885764" cy="287525"/>
          </a:xfrm>
        </p:spPr>
        <p:txBody>
          <a:bodyPr/>
          <a:lstStyle>
            <a:lvl1pPr marL="0" indent="0" algn="ctr">
              <a:buNone/>
              <a:defRPr sz="1600">
                <a:latin typeface="Uni Neue Light" pitchFamily="50" charset="0"/>
              </a:defRPr>
            </a:lvl1pPr>
            <a:lvl5pPr marL="1828800" indent="0" algn="ctr">
              <a:buNone/>
              <a:defRPr/>
            </a:lvl5pPr>
          </a:lstStyle>
          <a:p>
            <a:pPr lvl="0"/>
            <a:r>
              <a:rPr lang="de-DE" dirty="0"/>
              <a:t>Tagesordnungspunkt</a:t>
            </a:r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681882" y="6356350"/>
            <a:ext cx="2232025" cy="365125"/>
          </a:xfrm>
        </p:spPr>
        <p:txBody>
          <a:bodyPr anchor="b"/>
          <a:lstStyle>
            <a:lvl1pPr marL="0" indent="0" algn="ctr">
              <a:buNone/>
              <a:defRPr sz="1600" baseline="0">
                <a:latin typeface="Uni Neue Regular" pitchFamily="50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de-DE" dirty="0"/>
              <a:t>Stadtrat – 29.03.2022</a:t>
            </a:r>
          </a:p>
        </p:txBody>
      </p:sp>
    </p:spTree>
    <p:extLst>
      <p:ext uri="{BB962C8B-B14F-4D97-AF65-F5344CB8AC3E}">
        <p14:creationId xmlns:p14="http://schemas.microsoft.com/office/powerpoint/2010/main" val="2575026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81430-A995-4EC9-BD15-E646F286492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3653118" y="141801"/>
            <a:ext cx="4885764" cy="287525"/>
          </a:xfr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Uni Neue Light" pitchFamily="50" charset="0"/>
              </a:defRPr>
            </a:lvl1pPr>
            <a:lvl5pPr marL="1828800" indent="0" algn="ctr">
              <a:buNone/>
              <a:defRPr/>
            </a:lvl5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Tagesordnungspunkt</a:t>
            </a:r>
          </a:p>
          <a:p>
            <a:pPr lvl="0"/>
            <a:endParaRPr lang="de-DE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681882" y="6356350"/>
            <a:ext cx="2232025" cy="365125"/>
          </a:xfrm>
        </p:spPr>
        <p:txBody>
          <a:bodyPr anchor="b"/>
          <a:lstStyle>
            <a:lvl1pPr marL="0" indent="0" algn="ctr">
              <a:buNone/>
              <a:defRPr sz="1600" baseline="0">
                <a:latin typeface="Uni Neue Regular" pitchFamily="50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de-DE" dirty="0"/>
              <a:t>Stadtrat – 29.03.2022</a:t>
            </a:r>
          </a:p>
        </p:txBody>
      </p:sp>
    </p:spTree>
    <p:extLst>
      <p:ext uri="{BB962C8B-B14F-4D97-AF65-F5344CB8AC3E}">
        <p14:creationId xmlns:p14="http://schemas.microsoft.com/office/powerpoint/2010/main" val="2471283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9BA62-E1C2-4BB5-B2F9-DC0053B042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681882" y="6356350"/>
            <a:ext cx="2232025" cy="365125"/>
          </a:xfrm>
        </p:spPr>
        <p:txBody>
          <a:bodyPr anchor="b"/>
          <a:lstStyle>
            <a:lvl1pPr marL="0" indent="0" algn="ctr">
              <a:buNone/>
              <a:defRPr sz="1600" baseline="0">
                <a:latin typeface="Uni Neue Regular" pitchFamily="50" charset="0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de-DE" dirty="0"/>
              <a:t>Stadtrat – 29.03.2022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3653118" y="141801"/>
            <a:ext cx="4885764" cy="287525"/>
          </a:xfrm>
        </p:spPr>
        <p:txBody>
          <a:bodyPr/>
          <a:lstStyle>
            <a:lvl1pPr marL="0" indent="0" algn="ctr">
              <a:buNone/>
              <a:defRPr sz="1600">
                <a:latin typeface="Uni Neue Light" pitchFamily="50" charset="0"/>
              </a:defRPr>
            </a:lvl1pPr>
            <a:lvl5pPr marL="1828800" indent="0" algn="ctr">
              <a:buNone/>
              <a:defRPr/>
            </a:lvl5pPr>
          </a:lstStyle>
          <a:p>
            <a:pPr lvl="0"/>
            <a:r>
              <a:rPr lang="de-DE" dirty="0"/>
              <a:t>Tagesordnungspunkt</a:t>
            </a:r>
          </a:p>
        </p:txBody>
      </p:sp>
    </p:spTree>
    <p:extLst>
      <p:ext uri="{BB962C8B-B14F-4D97-AF65-F5344CB8AC3E}">
        <p14:creationId xmlns:p14="http://schemas.microsoft.com/office/powerpoint/2010/main" val="2116153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76238" y="688975"/>
            <a:ext cx="108712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22263" y="1825625"/>
            <a:ext cx="1092517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Formatvorlagen des Textmasters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ni Neue Regular" pitchFamily="50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pic>
        <p:nvPicPr>
          <p:cNvPr id="1031" name="Grafik 9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18" r="48986"/>
          <a:stretch/>
        </p:blipFill>
        <p:spPr bwMode="auto">
          <a:xfrm>
            <a:off x="9844088" y="-66675"/>
            <a:ext cx="2395537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Grafik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200775"/>
            <a:ext cx="191928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DAAB28"/>
          </a:solidFill>
          <a:latin typeface="Uni Neue Light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636466"/>
          </a:solidFill>
          <a:latin typeface="Uni Neue Light" pitchFamily="50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636466"/>
          </a:solidFill>
          <a:latin typeface="Uni Neue Light" pitchFamily="50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636466"/>
          </a:solidFill>
          <a:latin typeface="Uni Neue Light" pitchFamily="50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636466"/>
          </a:solidFill>
          <a:latin typeface="Uni Neue Light" pitchFamily="50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636466"/>
          </a:solidFill>
          <a:latin typeface="Uni Neue Light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ebp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eb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 bwMode="auto">
          <a:xfrm>
            <a:off x="654908" y="2352687"/>
            <a:ext cx="10416746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endParaRPr lang="de-DE" sz="800" dirty="0" smtClean="0">
              <a:solidFill>
                <a:srgbClr val="636466"/>
              </a:solidFill>
              <a:latin typeface="Uni Neue Regular" pitchFamily="50" charset="0"/>
            </a:endParaRPr>
          </a:p>
        </p:txBody>
      </p:sp>
      <p:sp>
        <p:nvSpPr>
          <p:cNvPr id="6" name="Textfeld 5"/>
          <p:cNvSpPr txBox="1"/>
          <p:nvPr/>
        </p:nvSpPr>
        <p:spPr bwMode="auto">
          <a:xfrm>
            <a:off x="606768" y="261182"/>
            <a:ext cx="10513025" cy="60785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rgbClr val="DAA900"/>
                </a:solidFill>
                <a:latin typeface="Uni Neue Regular" pitchFamily="50" charset="0"/>
              </a:rPr>
              <a:t>Betreuungsangebote </a:t>
            </a:r>
          </a:p>
          <a:p>
            <a:pPr algn="ctr"/>
            <a:r>
              <a:rPr lang="de-DE" sz="3200" b="1" dirty="0">
                <a:solidFill>
                  <a:srgbClr val="DAA900"/>
                </a:solidFill>
                <a:latin typeface="Uni Neue Regular" pitchFamily="50" charset="0"/>
              </a:rPr>
              <a:t>an den städtischen Grundschulen in Bad </a:t>
            </a:r>
            <a:r>
              <a:rPr lang="de-DE" sz="3200" b="1" dirty="0" smtClean="0">
                <a:solidFill>
                  <a:srgbClr val="DAA900"/>
                </a:solidFill>
                <a:latin typeface="Uni Neue Regular" pitchFamily="50" charset="0"/>
              </a:rPr>
              <a:t>Dürkheim</a:t>
            </a:r>
          </a:p>
          <a:p>
            <a:pPr algn="ctr"/>
            <a:endParaRPr lang="de-DE" sz="4000" b="1" dirty="0" smtClean="0">
              <a:solidFill>
                <a:schemeClr val="bg1">
                  <a:lumMod val="50000"/>
                </a:schemeClr>
              </a:solidFill>
              <a:latin typeface="Uni Neue Regular" pitchFamily="50" charset="0"/>
            </a:endParaRPr>
          </a:p>
          <a:p>
            <a:pPr algn="ctr"/>
            <a:endParaRPr lang="de-DE" sz="4000" b="1" dirty="0">
              <a:solidFill>
                <a:schemeClr val="bg1">
                  <a:lumMod val="50000"/>
                </a:schemeClr>
              </a:solidFill>
              <a:latin typeface="Uni Neue Regular" pitchFamily="50" charset="0"/>
            </a:endParaRPr>
          </a:p>
          <a:p>
            <a:pPr algn="ctr"/>
            <a:endParaRPr lang="de-DE" sz="4000" b="1" dirty="0">
              <a:solidFill>
                <a:schemeClr val="bg1">
                  <a:lumMod val="50000"/>
                </a:schemeClr>
              </a:solidFill>
              <a:latin typeface="Uni Neue Regular" pitchFamily="50" charset="0"/>
            </a:endParaRPr>
          </a:p>
          <a:p>
            <a:pPr algn="ctr"/>
            <a:endParaRPr lang="de-DE" sz="4000" b="1" dirty="0" smtClean="0">
              <a:solidFill>
                <a:schemeClr val="bg1">
                  <a:lumMod val="50000"/>
                </a:schemeClr>
              </a:solidFill>
              <a:latin typeface="Uni Neue Regular" pitchFamily="50" charset="0"/>
            </a:endParaRPr>
          </a:p>
          <a:p>
            <a:pPr algn="ctr"/>
            <a:endParaRPr lang="de-DE" sz="4000" b="1" dirty="0" smtClean="0">
              <a:solidFill>
                <a:schemeClr val="bg1">
                  <a:lumMod val="50000"/>
                </a:schemeClr>
              </a:solidFill>
              <a:latin typeface="Uni Neue Regular" pitchFamily="50" charset="0"/>
            </a:endParaRPr>
          </a:p>
          <a:p>
            <a:pPr algn="ctr"/>
            <a:endParaRPr lang="de-DE" b="1" dirty="0" smtClean="0">
              <a:solidFill>
                <a:schemeClr val="bg1">
                  <a:lumMod val="50000"/>
                </a:schemeClr>
              </a:solidFill>
              <a:latin typeface="Uni Neue Regular" pitchFamily="50" charset="0"/>
            </a:endParaRPr>
          </a:p>
          <a:p>
            <a:pPr algn="ctr"/>
            <a:endParaRPr lang="de-DE" sz="1100" b="1" dirty="0" smtClean="0">
              <a:solidFill>
                <a:schemeClr val="bg1">
                  <a:lumMod val="50000"/>
                </a:schemeClr>
              </a:solidFill>
              <a:latin typeface="Uni Neue Regular" pitchFamily="50" charset="0"/>
            </a:endParaRPr>
          </a:p>
          <a:p>
            <a:pPr algn="ctr"/>
            <a:r>
              <a:rPr lang="de-DE" sz="3600" b="1" dirty="0" smtClean="0">
                <a:solidFill>
                  <a:srgbClr val="636466"/>
                </a:solidFill>
                <a:latin typeface="Uni Neue Regular" pitchFamily="50" charset="0"/>
              </a:rPr>
              <a:t>Informationsabend </a:t>
            </a:r>
          </a:p>
          <a:p>
            <a:pPr algn="ctr"/>
            <a:r>
              <a:rPr lang="de-DE" sz="2400" b="1" dirty="0" smtClean="0">
                <a:solidFill>
                  <a:srgbClr val="636466"/>
                </a:solidFill>
                <a:latin typeface="Uni Neue Regular" pitchFamily="50" charset="0"/>
              </a:rPr>
              <a:t>für die </a:t>
            </a:r>
            <a:r>
              <a:rPr lang="de-DE" sz="2400" b="1" dirty="0">
                <a:solidFill>
                  <a:srgbClr val="636466"/>
                </a:solidFill>
                <a:latin typeface="Uni Neue Regular" pitchFamily="50" charset="0"/>
              </a:rPr>
              <a:t>Eltern der Schulanfängerinnen und Schulanfänger </a:t>
            </a:r>
            <a:r>
              <a:rPr lang="de-DE" sz="2400" b="1" dirty="0" smtClean="0">
                <a:solidFill>
                  <a:srgbClr val="636466"/>
                </a:solidFill>
                <a:latin typeface="Uni Neue Regular" pitchFamily="50" charset="0"/>
              </a:rPr>
              <a:t>2024/25</a:t>
            </a:r>
          </a:p>
          <a:p>
            <a:pPr algn="ctr"/>
            <a:r>
              <a:rPr lang="de-DE" sz="2800" b="1" dirty="0" smtClean="0">
                <a:solidFill>
                  <a:schemeClr val="bg1">
                    <a:lumMod val="50000"/>
                  </a:schemeClr>
                </a:solidFill>
                <a:latin typeface="Uni Neue Regular" pitchFamily="50" charset="0"/>
              </a:rPr>
              <a:t> </a:t>
            </a:r>
            <a:r>
              <a:rPr lang="de-DE" sz="2400" b="1" dirty="0" smtClean="0">
                <a:solidFill>
                  <a:srgbClr val="636466"/>
                </a:solidFill>
                <a:latin typeface="Uni Neue Regular" pitchFamily="50" charset="0"/>
              </a:rPr>
              <a:t>Donnerstag, 6. Juli 2023, 19.00 Uhr, </a:t>
            </a:r>
            <a:r>
              <a:rPr lang="de-DE" sz="2400" b="1" dirty="0" err="1" smtClean="0">
                <a:solidFill>
                  <a:srgbClr val="636466"/>
                </a:solidFill>
                <a:latin typeface="Uni Neue Regular" pitchFamily="50" charset="0"/>
              </a:rPr>
              <a:t>Dürkheimer</a:t>
            </a:r>
            <a:r>
              <a:rPr lang="de-DE" sz="2400" b="1" dirty="0" smtClean="0">
                <a:solidFill>
                  <a:srgbClr val="636466"/>
                </a:solidFill>
                <a:latin typeface="Uni Neue Regular" pitchFamily="50" charset="0"/>
              </a:rPr>
              <a:t> Haus</a:t>
            </a:r>
            <a:endParaRPr lang="de-DE" sz="2400" dirty="0" smtClean="0">
              <a:solidFill>
                <a:srgbClr val="636466"/>
              </a:solidFill>
              <a:latin typeface="Uni Neue Regular" pitchFamily="50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25" y="1577802"/>
            <a:ext cx="5845176" cy="310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1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 bwMode="auto">
          <a:xfrm>
            <a:off x="616808" y="434154"/>
            <a:ext cx="1033024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BF9000"/>
                </a:solidFill>
                <a:latin typeface="Uni Neue Regular" pitchFamily="50" charset="0"/>
              </a:rPr>
              <a:t>3</a:t>
            </a:r>
            <a:r>
              <a:rPr lang="de-DE" sz="2800" b="1" dirty="0" smtClean="0">
                <a:solidFill>
                  <a:srgbClr val="BF9000"/>
                </a:solidFill>
                <a:latin typeface="Uni Neue Regular" pitchFamily="50" charset="0"/>
              </a:rPr>
              <a:t>. Beginn und Ende des Schulunterrichts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99" y="3918585"/>
            <a:ext cx="4165367" cy="232391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8" y="1304770"/>
            <a:ext cx="4195359" cy="236166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 bwMode="auto">
          <a:xfrm>
            <a:off x="5476875" y="1609570"/>
            <a:ext cx="50987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BF9000"/>
                </a:solidFill>
                <a:latin typeface="Uni Neue Regular" pitchFamily="50" charset="0"/>
              </a:rPr>
              <a:t>Unterrichtsbeginn</a:t>
            </a:r>
          </a:p>
          <a:p>
            <a:r>
              <a:rPr lang="de-DE" sz="2400" dirty="0">
                <a:latin typeface="Uni Neue Regular" pitchFamily="50" charset="0"/>
              </a:rPr>
              <a:t>f</a:t>
            </a:r>
            <a:r>
              <a:rPr lang="de-DE" sz="2400" dirty="0" smtClean="0">
                <a:latin typeface="Uni Neue Regular" pitchFamily="50" charset="0"/>
              </a:rPr>
              <a:t>ür alle Klassen: 8:00 Uhr</a:t>
            </a:r>
          </a:p>
        </p:txBody>
      </p:sp>
      <p:sp>
        <p:nvSpPr>
          <p:cNvPr id="11" name="Textfeld 10"/>
          <p:cNvSpPr txBox="1"/>
          <p:nvPr/>
        </p:nvSpPr>
        <p:spPr bwMode="auto">
          <a:xfrm>
            <a:off x="5476875" y="3931920"/>
            <a:ext cx="51558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BF9000"/>
                </a:solidFill>
                <a:latin typeface="Uni Neue Regular" pitchFamily="50" charset="0"/>
              </a:rPr>
              <a:t>Unterrichtsende</a:t>
            </a:r>
            <a:r>
              <a:rPr lang="de-DE" sz="2400" dirty="0" smtClean="0">
                <a:latin typeface="Uni Neue Regular" pitchFamily="50" charset="0"/>
              </a:rPr>
              <a:t> (in der Regel)</a:t>
            </a:r>
          </a:p>
          <a:p>
            <a:r>
              <a:rPr lang="de-DE" sz="2400" dirty="0" smtClean="0">
                <a:latin typeface="Uni Neue Regular" pitchFamily="50" charset="0"/>
              </a:rPr>
              <a:t>1. und 2. Klasse:	12:00 Uhr </a:t>
            </a:r>
          </a:p>
          <a:p>
            <a:r>
              <a:rPr lang="de-DE" sz="2400" dirty="0" smtClean="0">
                <a:latin typeface="Uni Neue Regular" pitchFamily="50" charset="0"/>
              </a:rPr>
              <a:t>3. </a:t>
            </a:r>
            <a:r>
              <a:rPr lang="de-DE" sz="2400" dirty="0">
                <a:latin typeface="Uni Neue Regular" pitchFamily="50" charset="0"/>
              </a:rPr>
              <a:t>u</a:t>
            </a:r>
            <a:r>
              <a:rPr lang="de-DE" sz="2400" dirty="0" smtClean="0">
                <a:latin typeface="Uni Neue Regular" pitchFamily="50" charset="0"/>
              </a:rPr>
              <a:t>nd 4. Klasse:	13:00 Uhr</a:t>
            </a:r>
          </a:p>
        </p:txBody>
      </p:sp>
    </p:spTree>
    <p:extLst>
      <p:ext uri="{BB962C8B-B14F-4D97-AF65-F5344CB8AC3E}">
        <p14:creationId xmlns:p14="http://schemas.microsoft.com/office/powerpoint/2010/main" val="307595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 bwMode="auto">
          <a:xfrm>
            <a:off x="616808" y="434154"/>
            <a:ext cx="1033024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BF9000"/>
                </a:solidFill>
                <a:latin typeface="Uni Neue Regular" pitchFamily="50" charset="0"/>
              </a:rPr>
              <a:t>4</a:t>
            </a:r>
            <a:r>
              <a:rPr lang="de-DE" sz="2800" b="1" dirty="0" smtClean="0">
                <a:solidFill>
                  <a:srgbClr val="BF9000"/>
                </a:solidFill>
                <a:latin typeface="Uni Neue Regular" pitchFamily="50" charset="0"/>
              </a:rPr>
              <a:t>. </a:t>
            </a:r>
            <a:r>
              <a:rPr lang="de-DE" sz="2800" b="1" dirty="0">
                <a:solidFill>
                  <a:srgbClr val="BF9000"/>
                </a:solidFill>
                <a:latin typeface="Uni Neue Regular" pitchFamily="50" charset="0"/>
              </a:rPr>
              <a:t>N</a:t>
            </a:r>
            <a:r>
              <a:rPr lang="de-DE" sz="2800" b="1" dirty="0" smtClean="0">
                <a:solidFill>
                  <a:srgbClr val="BF9000"/>
                </a:solidFill>
                <a:latin typeface="Uni Neue Regular" pitchFamily="50" charset="0"/>
              </a:rPr>
              <a:t>ach dem Unterricht</a:t>
            </a:r>
          </a:p>
        </p:txBody>
      </p:sp>
      <p:sp>
        <p:nvSpPr>
          <p:cNvPr id="10" name="Textfeld 9"/>
          <p:cNvSpPr txBox="1"/>
          <p:nvPr/>
        </p:nvSpPr>
        <p:spPr bwMode="auto">
          <a:xfrm>
            <a:off x="4953000" y="1244317"/>
            <a:ext cx="60769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636466"/>
                </a:solidFill>
                <a:latin typeface="Uni Neue Regular" pitchFamily="50" charset="0"/>
              </a:rPr>
              <a:t>Nachhauseweg </a:t>
            </a:r>
          </a:p>
          <a:p>
            <a:r>
              <a:rPr lang="de-DE" sz="2400" dirty="0" smtClean="0">
                <a:solidFill>
                  <a:srgbClr val="636466"/>
                </a:solidFill>
                <a:latin typeface="Uni Neue Regular" pitchFamily="50" charset="0"/>
              </a:rPr>
              <a:t>für alle Kinder, die zu Hause betreut werden. </a:t>
            </a:r>
            <a:endParaRPr lang="de-DE" sz="2400" dirty="0">
              <a:solidFill>
                <a:srgbClr val="636466"/>
              </a:solidFill>
              <a:latin typeface="Uni Neue Regular" pitchFamily="50" charset="0"/>
            </a:endParaRPr>
          </a:p>
          <a:p>
            <a:endParaRPr lang="de-DE" sz="2400" dirty="0" smtClean="0">
              <a:solidFill>
                <a:srgbClr val="636466"/>
              </a:solidFill>
              <a:latin typeface="Uni Neue Regular" pitchFamily="50" charset="0"/>
            </a:endParaRPr>
          </a:p>
          <a:p>
            <a:endParaRPr lang="de-DE" sz="2400" dirty="0" smtClean="0">
              <a:solidFill>
                <a:srgbClr val="636466"/>
              </a:solidFill>
              <a:latin typeface="Uni Neue Regular" pitchFamily="50" charset="0"/>
            </a:endParaRPr>
          </a:p>
          <a:p>
            <a:endParaRPr lang="de-DE" sz="2400" dirty="0">
              <a:solidFill>
                <a:srgbClr val="636466"/>
              </a:solidFill>
              <a:latin typeface="Uni Neue Regular" pitchFamily="50" charset="0"/>
            </a:endParaRPr>
          </a:p>
          <a:p>
            <a:endParaRPr lang="de-DE" sz="2400" dirty="0">
              <a:solidFill>
                <a:srgbClr val="636466"/>
              </a:solidFill>
              <a:latin typeface="Uni Neue Regular" pitchFamily="50" charset="0"/>
            </a:endParaRPr>
          </a:p>
          <a:p>
            <a:r>
              <a:rPr lang="de-DE" sz="2400" dirty="0" smtClean="0">
                <a:solidFill>
                  <a:srgbClr val="636466"/>
                </a:solidFill>
                <a:latin typeface="Uni Neue Regular" pitchFamily="50" charset="0"/>
              </a:rPr>
              <a:t>oder</a:t>
            </a:r>
          </a:p>
        </p:txBody>
      </p:sp>
      <p:sp>
        <p:nvSpPr>
          <p:cNvPr id="11" name="Textfeld 10"/>
          <p:cNvSpPr txBox="1"/>
          <p:nvPr/>
        </p:nvSpPr>
        <p:spPr bwMode="auto">
          <a:xfrm>
            <a:off x="4991357" y="4341495"/>
            <a:ext cx="51558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636466"/>
                </a:solidFill>
                <a:latin typeface="Uni Neue Regular" pitchFamily="50" charset="0"/>
              </a:rPr>
              <a:t>Auswahl eines Betreuungsangebotes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8" y="1144484"/>
            <a:ext cx="3907567" cy="236856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7" y="3817799"/>
            <a:ext cx="3907567" cy="214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6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 bwMode="auto">
          <a:xfrm>
            <a:off x="1074481" y="3697995"/>
            <a:ext cx="10307448" cy="221599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lvl="0"/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Uni Neue Regular" pitchFamily="50" charset="0"/>
              </a:rPr>
              <a:t>Ganztagsschule (GTS) in Angebotsform </a:t>
            </a:r>
            <a:r>
              <a:rPr lang="de-DE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Uni Neue Regular" pitchFamily="50" charset="0"/>
                <a:sym typeface="Wingdings" panose="05000000000000000000" pitchFamily="2" charset="2"/>
              </a:rPr>
              <a:t> Salierschule und VOS</a:t>
            </a:r>
            <a:endParaRPr lang="de-DE" sz="24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Uni Neue Regular" pitchFamily="50" charset="0"/>
            </a:endParaRPr>
          </a:p>
          <a:p>
            <a:pPr marL="342900" indent="-342900">
              <a:buFont typeface="+mj-lt"/>
              <a:buAutoNum type="arabicPeriod"/>
            </a:pPr>
            <a:endParaRPr lang="de-DE" sz="1200" dirty="0" smtClean="0">
              <a:solidFill>
                <a:srgbClr val="636466"/>
              </a:solidFill>
              <a:latin typeface="Uni Neue Regular" pitchFamily="50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400" b="1" dirty="0" smtClean="0">
                <a:solidFill>
                  <a:srgbClr val="92D050"/>
                </a:solidFill>
                <a:latin typeface="Uni Neue Regular" pitchFamily="50" charset="0"/>
              </a:rPr>
              <a:t>Betreuende Grundschule (BGS) </a:t>
            </a:r>
            <a:r>
              <a:rPr lang="de-DE" sz="2400" b="1" dirty="0" smtClean="0">
                <a:solidFill>
                  <a:srgbClr val="92D050"/>
                </a:solidFill>
                <a:latin typeface="Uni Neue Regular" pitchFamily="50" charset="0"/>
                <a:sym typeface="Wingdings" panose="05000000000000000000" pitchFamily="2" charset="2"/>
              </a:rPr>
              <a:t> an allen vier Schulstandorten</a:t>
            </a:r>
            <a:endParaRPr lang="de-DE" sz="2400" b="1" dirty="0" smtClean="0">
              <a:solidFill>
                <a:srgbClr val="92D050"/>
              </a:solidFill>
              <a:latin typeface="Uni Neue Regular" pitchFamily="50" charset="0"/>
            </a:endParaRPr>
          </a:p>
          <a:p>
            <a:pPr marL="457200" indent="-457200">
              <a:buFont typeface="+mj-lt"/>
              <a:buAutoNum type="arabicPeriod"/>
            </a:pPr>
            <a:endParaRPr lang="de-DE" sz="1200" dirty="0" smtClean="0">
              <a:solidFill>
                <a:srgbClr val="636466"/>
              </a:solidFill>
              <a:latin typeface="Uni Neue Regular" pitchFamily="50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400" b="1" dirty="0" smtClean="0">
                <a:solidFill>
                  <a:schemeClr val="accent2"/>
                </a:solidFill>
                <a:latin typeface="Uni Neue Regular" pitchFamily="50" charset="0"/>
              </a:rPr>
              <a:t>Horte </a:t>
            </a:r>
            <a:r>
              <a:rPr lang="de-DE" sz="2400" b="1" dirty="0" smtClean="0">
                <a:solidFill>
                  <a:schemeClr val="accent2"/>
                </a:solidFill>
                <a:latin typeface="Uni Neue Regular" pitchFamily="50" charset="0"/>
                <a:sym typeface="Wingdings" panose="05000000000000000000" pitchFamily="2" charset="2"/>
              </a:rPr>
              <a:t> Stadtmitte, Seebach, Grethen</a:t>
            </a:r>
            <a:endParaRPr lang="de-DE" sz="2400" b="1" dirty="0" smtClean="0">
              <a:solidFill>
                <a:schemeClr val="accent2"/>
              </a:solidFill>
              <a:latin typeface="Uni Neue Regular" pitchFamily="50" charset="0"/>
            </a:endParaRPr>
          </a:p>
          <a:p>
            <a:r>
              <a:rPr lang="de-DE" sz="2400" dirty="0" smtClean="0">
                <a:solidFill>
                  <a:srgbClr val="636466"/>
                </a:solidFill>
                <a:latin typeface="Uni Neue Regular" pitchFamily="50" charset="0"/>
              </a:rPr>
              <a:t>    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 bwMode="auto">
          <a:xfrm>
            <a:off x="1074481" y="815546"/>
            <a:ext cx="945347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BF9000"/>
                </a:solidFill>
                <a:latin typeface="Uni Neue Regular" pitchFamily="50" charset="0"/>
              </a:rPr>
              <a:t>5. Welche Betreuungsangebote nach dem Unterricht? </a:t>
            </a:r>
          </a:p>
        </p:txBody>
      </p:sp>
      <p:sp>
        <p:nvSpPr>
          <p:cNvPr id="4" name="Ellipse 3"/>
          <p:cNvSpPr/>
          <p:nvPr/>
        </p:nvSpPr>
        <p:spPr>
          <a:xfrm>
            <a:off x="1341180" y="1851779"/>
            <a:ext cx="2468819" cy="168429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latin typeface="Uni Neue Regular" pitchFamily="50" charset="0"/>
              </a:rPr>
              <a:t>Ganztags-</a:t>
            </a:r>
          </a:p>
          <a:p>
            <a:pPr algn="ctr"/>
            <a:r>
              <a:rPr lang="de-DE" sz="2400" b="1" dirty="0" smtClean="0">
                <a:latin typeface="Uni Neue Regular" pitchFamily="50" charset="0"/>
              </a:rPr>
              <a:t>schule</a:t>
            </a:r>
            <a:endParaRPr lang="de-DE" sz="2400" b="1" dirty="0">
              <a:latin typeface="Uni Neue Regular" pitchFamily="50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896342" y="1964439"/>
            <a:ext cx="2304557" cy="154434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latin typeface="Uni Neue Regular" pitchFamily="50" charset="0"/>
              </a:rPr>
              <a:t>Betreuende Grundschule</a:t>
            </a:r>
            <a:endParaRPr lang="de-DE" sz="2400" b="1" dirty="0">
              <a:latin typeface="Uni Neue Regular" pitchFamily="50" charset="0"/>
            </a:endParaRPr>
          </a:p>
        </p:txBody>
      </p:sp>
      <p:sp>
        <p:nvSpPr>
          <p:cNvPr id="10" name="Gleichschenkliges Dreieck 9"/>
          <p:cNvSpPr/>
          <p:nvPr/>
        </p:nvSpPr>
        <p:spPr>
          <a:xfrm>
            <a:off x="8287242" y="1785104"/>
            <a:ext cx="2390776" cy="1743075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latin typeface="Uni Neue Regular" pitchFamily="50" charset="0"/>
              </a:rPr>
              <a:t>Hort</a:t>
            </a:r>
            <a:endParaRPr lang="de-DE" sz="2400" b="1" dirty="0">
              <a:latin typeface="Uni Neue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85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1990725" y="1381125"/>
            <a:ext cx="7439026" cy="466725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 bwMode="auto">
          <a:xfrm>
            <a:off x="3006326" y="2557671"/>
            <a:ext cx="565546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de-DE" sz="6600" b="1" dirty="0" smtClean="0">
                <a:solidFill>
                  <a:srgbClr val="636466"/>
                </a:solidFill>
                <a:latin typeface="Uni Neue Regular" pitchFamily="50" charset="0"/>
              </a:rPr>
              <a:t>GTS in Angebotsform</a:t>
            </a:r>
          </a:p>
        </p:txBody>
      </p:sp>
      <p:sp>
        <p:nvSpPr>
          <p:cNvPr id="4" name="Textfeld 3"/>
          <p:cNvSpPr txBox="1"/>
          <p:nvPr/>
        </p:nvSpPr>
        <p:spPr bwMode="auto">
          <a:xfrm>
            <a:off x="655659" y="469850"/>
            <a:ext cx="983293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BF9000"/>
                </a:solidFill>
                <a:latin typeface="Uni Neue Regular" pitchFamily="50" charset="0"/>
              </a:rPr>
              <a:t>  Betreuungsangebot für Grundschüler</a:t>
            </a:r>
          </a:p>
        </p:txBody>
      </p:sp>
    </p:spTree>
    <p:extLst>
      <p:ext uri="{BB962C8B-B14F-4D97-AF65-F5344CB8AC3E}">
        <p14:creationId xmlns:p14="http://schemas.microsoft.com/office/powerpoint/2010/main" val="379419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 bwMode="auto">
          <a:xfrm>
            <a:off x="927272" y="611074"/>
            <a:ext cx="9026353" cy="1384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wrap="square" rtlCol="0">
            <a:spAutoFit/>
          </a:bodyPr>
          <a:lstStyle/>
          <a:p>
            <a:pPr algn="ctr"/>
            <a:endParaRPr lang="de-DE" sz="1000" b="1" dirty="0" smtClean="0">
              <a:solidFill>
                <a:srgbClr val="DAA900"/>
              </a:solidFill>
              <a:latin typeface="Uni Neue Regular" pitchFamily="50" charset="0"/>
            </a:endParaRPr>
          </a:p>
          <a:p>
            <a:r>
              <a:rPr lang="de-DE" sz="6000" b="1" dirty="0" smtClean="0">
                <a:solidFill>
                  <a:srgbClr val="636466"/>
                </a:solidFill>
                <a:latin typeface="Uni Neue Regular" pitchFamily="50" charset="0"/>
              </a:rPr>
              <a:t> </a:t>
            </a:r>
            <a:r>
              <a:rPr lang="de-DE" sz="4000" b="1" dirty="0" smtClean="0">
                <a:solidFill>
                  <a:srgbClr val="636466"/>
                </a:solidFill>
                <a:latin typeface="Uni Neue Regular" pitchFamily="50" charset="0"/>
              </a:rPr>
              <a:t>2 Ganztagsschulen in  Angebotsform</a:t>
            </a:r>
          </a:p>
          <a:p>
            <a:pPr algn="ctr"/>
            <a:endParaRPr lang="de-DE" sz="1400" b="1" dirty="0" smtClean="0">
              <a:solidFill>
                <a:srgbClr val="DAA900"/>
              </a:solidFill>
              <a:latin typeface="Uni Neue Regular" pitchFamily="50" charset="0"/>
            </a:endParaRPr>
          </a:p>
        </p:txBody>
      </p:sp>
      <p:sp>
        <p:nvSpPr>
          <p:cNvPr id="8" name="Textfeld 7"/>
          <p:cNvSpPr txBox="1"/>
          <p:nvPr/>
        </p:nvSpPr>
        <p:spPr bwMode="auto">
          <a:xfrm>
            <a:off x="730745" y="5583198"/>
            <a:ext cx="48421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Valentin-Ostertag-Schule</a:t>
            </a:r>
          </a:p>
        </p:txBody>
      </p:sp>
      <p:sp>
        <p:nvSpPr>
          <p:cNvPr id="9" name="Textfeld 8"/>
          <p:cNvSpPr txBox="1"/>
          <p:nvPr/>
        </p:nvSpPr>
        <p:spPr bwMode="auto">
          <a:xfrm>
            <a:off x="6000430" y="5584746"/>
            <a:ext cx="44580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Salierschule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4" y="2117055"/>
            <a:ext cx="4202112" cy="334515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777" y="1906706"/>
            <a:ext cx="4740673" cy="355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0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 bwMode="auto">
          <a:xfrm>
            <a:off x="617330" y="2158228"/>
            <a:ext cx="10671238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endParaRPr lang="de-DE" sz="1200" dirty="0" smtClean="0">
              <a:solidFill>
                <a:srgbClr val="636466"/>
              </a:solidFill>
              <a:latin typeface="Uni Neue Regular" pitchFamily="50" charset="0"/>
            </a:endParaRPr>
          </a:p>
        </p:txBody>
      </p:sp>
      <p:sp>
        <p:nvSpPr>
          <p:cNvPr id="3" name="Textfeld 2"/>
          <p:cNvSpPr txBox="1"/>
          <p:nvPr/>
        </p:nvSpPr>
        <p:spPr bwMode="auto">
          <a:xfrm>
            <a:off x="2105026" y="745998"/>
            <a:ext cx="879157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BF9000"/>
                </a:solidFill>
                <a:latin typeface="Uni Neue Regular" pitchFamily="50" charset="0"/>
              </a:rPr>
              <a:t> Ganztagsschule (GTS) in Angebotsform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18" y="161925"/>
            <a:ext cx="1642908" cy="152271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 bwMode="auto">
          <a:xfrm>
            <a:off x="905065" y="1853291"/>
            <a:ext cx="10640678" cy="421653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schulisches Angebot, untersteht der Schulaufsicht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de-DE" sz="800" dirty="0" smtClean="0">
              <a:solidFill>
                <a:srgbClr val="636466"/>
              </a:solidFill>
              <a:latin typeface="Uni Neue Regular" pitchFamily="50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Angebot ist nicht zwingend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de-DE" sz="800" dirty="0" smtClean="0">
              <a:solidFill>
                <a:srgbClr val="636466"/>
              </a:solidFill>
              <a:latin typeface="Uni Neue Regular" pitchFamily="50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Land trägt </a:t>
            </a:r>
            <a:r>
              <a:rPr lang="de-DE" sz="2000" dirty="0">
                <a:solidFill>
                  <a:srgbClr val="636466"/>
                </a:solidFill>
                <a:latin typeface="Uni Neue Regular" pitchFamily="50" charset="0"/>
              </a:rPr>
              <a:t>V</a:t>
            </a: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erantwortung für pädagogisches Personal (Lehrer*innen und pädagogische Fachkräfte)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de-DE" sz="800" dirty="0" smtClean="0">
              <a:solidFill>
                <a:srgbClr val="636466"/>
              </a:solidFill>
              <a:latin typeface="Uni Neue Regular" pitchFamily="50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Schulträger zuständig für Ausstattung, Personal (Hausmeister, Schulsekretärin) und Mittagsverpflegung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de-DE" sz="800" dirty="0" smtClean="0">
              <a:solidFill>
                <a:srgbClr val="636466"/>
              </a:solidFill>
              <a:latin typeface="Uni Neue Regular" pitchFamily="50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636466"/>
                </a:solidFill>
                <a:latin typeface="Uni Neue Regular" pitchFamily="50" charset="0"/>
              </a:rPr>
              <a:t>Betreuungszeiten sind festgelegt: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636466"/>
                </a:solidFill>
                <a:latin typeface="Uni Neue Regular" pitchFamily="50" charset="0"/>
              </a:rPr>
              <a:t>Grundschulordnung (§ 31 Abs. 4) und Schulgesetz (§ 14 Abs. 1)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636466"/>
                </a:solidFill>
                <a:latin typeface="Uni Neue Regular" pitchFamily="50" charset="0"/>
                <a:sym typeface="Wingdings" panose="05000000000000000000" pitchFamily="2" charset="2"/>
              </a:rPr>
              <a:t>an </a:t>
            </a:r>
            <a:r>
              <a:rPr lang="de-DE" sz="2000" dirty="0">
                <a:solidFill>
                  <a:srgbClr val="BF9000"/>
                </a:solidFill>
                <a:latin typeface="Uni Neue Regular" pitchFamily="50" charset="0"/>
                <a:sym typeface="Wingdings" panose="05000000000000000000" pitchFamily="2" charset="2"/>
              </a:rPr>
              <a:t>vier Tagen </a:t>
            </a:r>
            <a:r>
              <a:rPr lang="de-DE" sz="2000" dirty="0">
                <a:solidFill>
                  <a:srgbClr val="636466"/>
                </a:solidFill>
                <a:latin typeface="Uni Neue Regular" pitchFamily="50" charset="0"/>
                <a:sym typeface="Wingdings" panose="05000000000000000000" pitchFamily="2" charset="2"/>
              </a:rPr>
              <a:t>in der Woche (Mo-Do) von 8.00 bis 16.00 Uhr </a:t>
            </a:r>
          </a:p>
          <a:p>
            <a:pPr lvl="1"/>
            <a:r>
              <a:rPr lang="de-DE" sz="2000" dirty="0">
                <a:solidFill>
                  <a:srgbClr val="636466"/>
                </a:solidFill>
                <a:latin typeface="Uni Neue Regular" pitchFamily="50" charset="0"/>
                <a:sym typeface="Wingdings" panose="05000000000000000000" pitchFamily="2" charset="2"/>
              </a:rPr>
              <a:t>    </a:t>
            </a:r>
            <a:r>
              <a:rPr lang="de-DE" sz="2000" dirty="0">
                <a:solidFill>
                  <a:srgbClr val="BF9000"/>
                </a:solidFill>
                <a:latin typeface="Uni Neue Regular" pitchFamily="50" charset="0"/>
                <a:sym typeface="Wingdings" panose="05000000000000000000" pitchFamily="2" charset="2"/>
              </a:rPr>
              <a:t> Fr </a:t>
            </a:r>
            <a:r>
              <a:rPr lang="de-DE" sz="2000" dirty="0">
                <a:solidFill>
                  <a:srgbClr val="636466"/>
                </a:solidFill>
                <a:latin typeface="Uni Neue Regular" pitchFamily="50" charset="0"/>
                <a:sym typeface="Wingdings" panose="05000000000000000000" pitchFamily="2" charset="2"/>
              </a:rPr>
              <a:t>vormittags nur Unterricht, </a:t>
            </a:r>
            <a:r>
              <a:rPr lang="de-DE" sz="2000" dirty="0">
                <a:solidFill>
                  <a:srgbClr val="BF9000"/>
                </a:solidFill>
                <a:latin typeface="Uni Neue Regular" pitchFamily="50" charset="0"/>
                <a:sym typeface="Wingdings" panose="05000000000000000000" pitchFamily="2" charset="2"/>
              </a:rPr>
              <a:t>kein Nachmittagsangebot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de-DE" sz="800" dirty="0" smtClean="0">
              <a:solidFill>
                <a:srgbClr val="636466"/>
              </a:solidFill>
              <a:latin typeface="Uni Neue Regular" pitchFamily="50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Hausaufgabenbetreuung durch pädagogisches Personal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de-DE" sz="800" dirty="0" smtClean="0">
              <a:solidFill>
                <a:srgbClr val="636466"/>
              </a:solidFill>
              <a:latin typeface="Uni Neue Regular" pitchFamily="50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7182">
            <a:off x="8443417" y="4743688"/>
            <a:ext cx="1936628" cy="122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9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 bwMode="auto">
          <a:xfrm>
            <a:off x="695207" y="1982198"/>
            <a:ext cx="10671238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endParaRPr lang="de-DE" sz="1200" dirty="0" smtClean="0">
              <a:solidFill>
                <a:srgbClr val="636466"/>
              </a:solidFill>
              <a:latin typeface="Uni Neue Regular" pitchFamily="50" charset="0"/>
            </a:endParaRPr>
          </a:p>
        </p:txBody>
      </p:sp>
      <p:sp>
        <p:nvSpPr>
          <p:cNvPr id="3" name="Textfeld 2"/>
          <p:cNvSpPr txBox="1"/>
          <p:nvPr/>
        </p:nvSpPr>
        <p:spPr bwMode="auto">
          <a:xfrm>
            <a:off x="2105026" y="745998"/>
            <a:ext cx="879157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BF9000"/>
                </a:solidFill>
                <a:latin typeface="Uni Neue Regular" pitchFamily="50" charset="0"/>
              </a:rPr>
              <a:t> Ganztagsschule (GTS) in Angebotsform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18" y="161925"/>
            <a:ext cx="1642908" cy="152271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8543">
            <a:off x="8743311" y="2943308"/>
            <a:ext cx="2673946" cy="1799016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62118" y="1853291"/>
            <a:ext cx="1027927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Teilnahme am Betreuungsangebot  </a:t>
            </a:r>
            <a:r>
              <a:rPr lang="de-DE" sz="2000" dirty="0">
                <a:solidFill>
                  <a:srgbClr val="636466"/>
                </a:solidFill>
                <a:latin typeface="Uni Neue Regular" pitchFamily="50" charset="0"/>
              </a:rPr>
              <a:t>ist </a:t>
            </a: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gebührenfrei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2000" dirty="0" smtClean="0">
              <a:solidFill>
                <a:srgbClr val="636466"/>
              </a:solidFill>
              <a:latin typeface="Uni Neue Regular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 </a:t>
            </a:r>
            <a:r>
              <a:rPr lang="de-DE" sz="2000" dirty="0">
                <a:solidFill>
                  <a:srgbClr val="636466"/>
                </a:solidFill>
                <a:latin typeface="Uni Neue Regular" pitchFamily="50" charset="0"/>
              </a:rPr>
              <a:t>für mindestens 1 Jahr </a:t>
            </a: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verpflichtend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2000" dirty="0" smtClean="0">
              <a:solidFill>
                <a:srgbClr val="636466"/>
              </a:solidFill>
              <a:latin typeface="Uni Neue Regular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Mittagessen wird angeboten, nicht gebührenfrei, aktuell Mo-Do: 45 € </a:t>
            </a:r>
          </a:p>
          <a:p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     monatlich eigene Küche – Frischküche VOS oder Caterer Lebenshilfe </a:t>
            </a:r>
          </a:p>
          <a:p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    (Salierschule)</a:t>
            </a:r>
          </a:p>
          <a:p>
            <a:endParaRPr lang="de-DE" sz="2000" dirty="0" smtClean="0">
              <a:solidFill>
                <a:srgbClr val="636466"/>
              </a:solidFill>
              <a:latin typeface="Uni Neue Regular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Keine Ferienbetreuung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2000" dirty="0" smtClean="0">
              <a:solidFill>
                <a:srgbClr val="636466"/>
              </a:solidFill>
              <a:latin typeface="Uni Neue Regular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Wunsch Teilnahme GTS: wichtiger Grund für einen Schulbezirks-</a:t>
            </a:r>
          </a:p>
          <a:p>
            <a:r>
              <a:rPr lang="de-DE" sz="2000" dirty="0">
                <a:solidFill>
                  <a:srgbClr val="636466"/>
                </a:solidFill>
                <a:latin typeface="Uni Neue Regular" pitchFamily="50" charset="0"/>
              </a:rPr>
              <a:t> </a:t>
            </a: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    </a:t>
            </a:r>
            <a:r>
              <a:rPr lang="de-DE" sz="2000" dirty="0" err="1" smtClean="0">
                <a:solidFill>
                  <a:srgbClr val="636466"/>
                </a:solidFill>
                <a:latin typeface="Uni Neue Regular" pitchFamily="50" charset="0"/>
              </a:rPr>
              <a:t>wechsel</a:t>
            </a: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 (§ 62 Abs. 2 </a:t>
            </a:r>
            <a:r>
              <a:rPr lang="de-DE" sz="2000" dirty="0" err="1" smtClean="0">
                <a:solidFill>
                  <a:srgbClr val="636466"/>
                </a:solidFill>
                <a:latin typeface="Uni Neue Regular" pitchFamily="50" charset="0"/>
              </a:rPr>
              <a:t>SchulG</a:t>
            </a: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), ggfs. Anspruch auf Schülerbeförderung</a:t>
            </a:r>
          </a:p>
          <a:p>
            <a:endParaRPr lang="de-DE" dirty="0">
              <a:solidFill>
                <a:srgbClr val="636466"/>
              </a:solidFill>
              <a:latin typeface="Uni Neue Regular" pitchFamily="50" charset="0"/>
            </a:endParaRPr>
          </a:p>
          <a:p>
            <a:endParaRPr lang="de-DE" dirty="0">
              <a:solidFill>
                <a:srgbClr val="636466"/>
              </a:solidFill>
              <a:latin typeface="Uni Neue Regular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100" dirty="0">
              <a:solidFill>
                <a:srgbClr val="636466"/>
              </a:solidFill>
              <a:latin typeface="Uni Neue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90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952626" y="1571624"/>
            <a:ext cx="8014096" cy="44100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 bwMode="auto">
          <a:xfrm>
            <a:off x="3427214" y="2581482"/>
            <a:ext cx="523636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de-DE" sz="6600" b="1" dirty="0" smtClean="0">
                <a:solidFill>
                  <a:srgbClr val="636466"/>
                </a:solidFill>
                <a:latin typeface="Uni Neue Regular" pitchFamily="50" charset="0"/>
              </a:rPr>
              <a:t>Betreuende Grundschule</a:t>
            </a:r>
          </a:p>
        </p:txBody>
      </p:sp>
      <p:sp>
        <p:nvSpPr>
          <p:cNvPr id="7" name="Textfeld 6"/>
          <p:cNvSpPr txBox="1"/>
          <p:nvPr/>
        </p:nvSpPr>
        <p:spPr bwMode="auto">
          <a:xfrm>
            <a:off x="655659" y="469850"/>
            <a:ext cx="983293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BF9000"/>
                </a:solidFill>
                <a:latin typeface="Uni Neue Regular" pitchFamily="50" charset="0"/>
              </a:rPr>
              <a:t> Betreuungsangebot für Grundschüler</a:t>
            </a:r>
          </a:p>
        </p:txBody>
      </p:sp>
    </p:spTree>
    <p:extLst>
      <p:ext uri="{BB962C8B-B14F-4D97-AF65-F5344CB8AC3E}">
        <p14:creationId xmlns:p14="http://schemas.microsoft.com/office/powerpoint/2010/main" val="19321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 bwMode="auto">
          <a:xfrm>
            <a:off x="914399" y="556219"/>
            <a:ext cx="944372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BF9000"/>
                </a:solidFill>
                <a:latin typeface="Uni Neue Regular" pitchFamily="50" charset="0"/>
              </a:rPr>
              <a:t>Betreuende Grundschule</a:t>
            </a:r>
          </a:p>
        </p:txBody>
      </p:sp>
      <p:sp>
        <p:nvSpPr>
          <p:cNvPr id="8" name="Rechteck 7"/>
          <p:cNvSpPr/>
          <p:nvPr/>
        </p:nvSpPr>
        <p:spPr>
          <a:xfrm>
            <a:off x="914399" y="1210300"/>
            <a:ext cx="10546916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Außerschulisches, freiwilliges Angebot des Schulträgers</a:t>
            </a: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endParaRPr lang="de-DE" sz="800" dirty="0" smtClean="0">
              <a:solidFill>
                <a:srgbClr val="636466"/>
              </a:solidFill>
              <a:latin typeface="Uni Neue Regular" pitchFamily="50" charset="0"/>
            </a:endParaRP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kein </a:t>
            </a:r>
            <a:r>
              <a:rPr lang="de-DE" sz="2000" dirty="0">
                <a:solidFill>
                  <a:srgbClr val="636466"/>
                </a:solidFill>
                <a:latin typeface="Uni Neue Regular" pitchFamily="50" charset="0"/>
              </a:rPr>
              <a:t>Anspruch auf </a:t>
            </a: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 Betreuungsangebot</a:t>
            </a: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endParaRPr lang="de-DE" sz="800" dirty="0">
              <a:solidFill>
                <a:srgbClr val="636466"/>
              </a:solidFill>
              <a:latin typeface="Uni Neue Regular" pitchFamily="50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636466"/>
                </a:solidFill>
                <a:latin typeface="Uni Neue Regular" pitchFamily="50" charset="0"/>
              </a:rPr>
              <a:t>   Aufnahme </a:t>
            </a: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nach </a:t>
            </a:r>
            <a:r>
              <a:rPr lang="de-DE" sz="2000" dirty="0">
                <a:solidFill>
                  <a:srgbClr val="636466"/>
                </a:solidFill>
                <a:latin typeface="Uni Neue Regular" pitchFamily="50" charset="0"/>
              </a:rPr>
              <a:t>Anzahl der freien Plätze; </a:t>
            </a: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Minimum 8 Kinder, Maximum 20 Kinder je Gruppe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800" dirty="0" smtClean="0">
              <a:solidFill>
                <a:srgbClr val="636466"/>
              </a:solidFill>
              <a:latin typeface="Uni Neue Regular" pitchFamily="50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   1 Jahr verpflichtend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800" dirty="0" smtClean="0">
              <a:solidFill>
                <a:srgbClr val="636466"/>
              </a:solidFill>
              <a:latin typeface="Uni Neue Regular" pitchFamily="50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636466"/>
                </a:solidFill>
                <a:latin typeface="Uni Neue Regular" pitchFamily="50" charset="0"/>
              </a:rPr>
              <a:t> </a:t>
            </a: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  Betreuung durch Betreuungskräfte, kein pädagogisches Personal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800" dirty="0" smtClean="0">
              <a:solidFill>
                <a:srgbClr val="636466"/>
              </a:solidFill>
              <a:latin typeface="Uni Neue Regular" pitchFamily="50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636466"/>
                </a:solidFill>
                <a:latin typeface="Uni Neue Regular" pitchFamily="50" charset="0"/>
              </a:rPr>
              <a:t>  </a:t>
            </a: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 feste Hausaufgabenzeiten werden während der Betreuung BGS GZ angeboten</a:t>
            </a:r>
          </a:p>
          <a:p>
            <a:endParaRPr lang="de-DE" sz="800" dirty="0" smtClean="0">
              <a:solidFill>
                <a:srgbClr val="636466"/>
              </a:solidFill>
              <a:latin typeface="Uni Neue Regular" pitchFamily="50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636466"/>
                </a:solidFill>
                <a:latin typeface="Uni Neue Regular" pitchFamily="50" charset="0"/>
              </a:rPr>
              <a:t> </a:t>
            </a: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  Benutzungs- und Entgeltverordnung</a:t>
            </a: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  <a:sym typeface="Wingdings" panose="05000000000000000000" pitchFamily="2" charset="2"/>
              </a:rPr>
              <a:t> Homepage, Satzungssammlung</a:t>
            </a:r>
            <a:endParaRPr lang="de-DE" sz="2000" dirty="0" smtClean="0">
              <a:solidFill>
                <a:srgbClr val="636466"/>
              </a:solidFill>
              <a:latin typeface="Uni Neue Regular" pitchFamily="50" charset="0"/>
            </a:endParaRPr>
          </a:p>
          <a:p>
            <a:r>
              <a:rPr lang="de-DE" sz="2000" dirty="0">
                <a:solidFill>
                  <a:srgbClr val="636466"/>
                </a:solidFill>
                <a:latin typeface="Uni Neue Regular" pitchFamily="50" charset="0"/>
              </a:rPr>
              <a:t> </a:t>
            </a: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    </a:t>
            </a:r>
            <a:endParaRPr lang="de-DE" sz="1100" dirty="0" smtClean="0">
              <a:solidFill>
                <a:srgbClr val="636466"/>
              </a:solidFill>
              <a:latin typeface="Uni Neue Regular" pitchFamily="50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  <a:sym typeface="Wingdings" panose="05000000000000000000" pitchFamily="2" charset="2"/>
              </a:rPr>
              <a:t>kostenpflichtig, Vorgabe Kostendeckung 70% durch Elternbeiträge,</a:t>
            </a:r>
          </a:p>
          <a:p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  <a:sym typeface="Wingdings" panose="05000000000000000000" pitchFamily="2" charset="2"/>
              </a:rPr>
              <a:t>      Gebührenermäßigung</a:t>
            </a:r>
            <a:r>
              <a:rPr lang="de-DE" sz="2000" dirty="0">
                <a:solidFill>
                  <a:srgbClr val="636466"/>
                </a:solidFill>
                <a:latin typeface="Uni Neue Regular" pitchFamily="50" charset="0"/>
                <a:sym typeface="Wingdings" panose="05000000000000000000" pitchFamily="2" charset="2"/>
              </a:rPr>
              <a:t>: 20%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endParaRPr lang="de-DE" sz="800" dirty="0" smtClean="0">
              <a:solidFill>
                <a:srgbClr val="636466"/>
              </a:solidFill>
              <a:latin typeface="Uni Neue Regular" pitchFamily="50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000" dirty="0">
              <a:solidFill>
                <a:srgbClr val="636466"/>
              </a:solidFill>
              <a:latin typeface="Uni Neue Regular" pitchFamily="50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700" dirty="0" smtClean="0">
              <a:solidFill>
                <a:srgbClr val="636466"/>
              </a:solidFill>
              <a:latin typeface="Uni Neue Regular" pitchFamily="50" charset="0"/>
            </a:endParaRPr>
          </a:p>
          <a:p>
            <a:pPr>
              <a:buClrTx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215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 bwMode="auto">
          <a:xfrm>
            <a:off x="825936" y="745998"/>
            <a:ext cx="9708453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BF9000"/>
                </a:solidFill>
                <a:latin typeface="Uni Neue Regular" pitchFamily="50" charset="0"/>
              </a:rPr>
              <a:t> Betreuende Grundschule</a:t>
            </a:r>
            <a:endParaRPr lang="de-DE" sz="2800" b="1" dirty="0" smtClean="0">
              <a:solidFill>
                <a:srgbClr val="DAA900"/>
              </a:solidFill>
              <a:latin typeface="Uni Neue Regular" pitchFamily="50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-619125" y="1773250"/>
            <a:ext cx="1015338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636466"/>
                </a:solidFill>
                <a:latin typeface="Uni Neue Regular" pitchFamily="50" charset="0"/>
                <a:sym typeface="Wingdings" panose="05000000000000000000" pitchFamily="2" charset="2"/>
              </a:rPr>
              <a:t>BGS Angebot kein Grund für ein Schulbezirkswechsel, da kein schulisches Angebot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800" dirty="0">
              <a:solidFill>
                <a:srgbClr val="636466"/>
              </a:solidFill>
              <a:latin typeface="Uni Neue Regular" pitchFamily="50" charset="0"/>
              <a:sym typeface="Wingdings" panose="05000000000000000000" pitchFamily="2" charset="2"/>
            </a:endParaRP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636466"/>
                </a:solidFill>
                <a:latin typeface="Uni Neue Regular" pitchFamily="50" charset="0"/>
                <a:sym typeface="Wingdings" panose="05000000000000000000" pitchFamily="2" charset="2"/>
              </a:rPr>
              <a:t>Kein Beförderungsanspruch, da keine Teilnahmepflicht im Sinne der </a:t>
            </a: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  <a:sym typeface="Wingdings" panose="05000000000000000000" pitchFamily="2" charset="2"/>
              </a:rPr>
              <a:t>Schulpflicht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endParaRPr lang="de-DE" sz="2000" dirty="0" smtClean="0">
              <a:solidFill>
                <a:srgbClr val="636466"/>
              </a:solidFill>
              <a:latin typeface="Uni Neue Regular" pitchFamily="50" charset="0"/>
              <a:sym typeface="Wingdings" panose="05000000000000000000" pitchFamily="2" charset="2"/>
            </a:endParaRP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  <a:sym typeface="Wingdings" panose="05000000000000000000" pitchFamily="2" charset="2"/>
              </a:rPr>
              <a:t>Angebot </a:t>
            </a:r>
            <a:r>
              <a:rPr lang="de-DE" sz="2000" dirty="0">
                <a:solidFill>
                  <a:srgbClr val="636466"/>
                </a:solidFill>
                <a:latin typeface="Uni Neue Regular" pitchFamily="50" charset="0"/>
                <a:sym typeface="Wingdings" panose="05000000000000000000" pitchFamily="2" charset="2"/>
              </a:rPr>
              <a:t>der BGS abhängig von vorhandenem Personal;  Personalgewinnung schwierig </a:t>
            </a:r>
            <a:endParaRPr lang="de-DE" sz="2000" dirty="0" smtClean="0">
              <a:solidFill>
                <a:srgbClr val="636466"/>
              </a:solidFill>
              <a:latin typeface="Uni Neue Regular" pitchFamily="50" charset="0"/>
              <a:sym typeface="Wingdings" panose="05000000000000000000" pitchFamily="2" charset="2"/>
            </a:endParaRPr>
          </a:p>
          <a:p>
            <a:pPr marL="1714500" lvl="3" indent="-342900">
              <a:buFont typeface="Wingdings" panose="05000000000000000000" pitchFamily="2" charset="2"/>
              <a:buChar char="§"/>
            </a:pPr>
            <a:endParaRPr lang="de-DE" sz="2000" dirty="0">
              <a:solidFill>
                <a:srgbClr val="636466"/>
              </a:solidFill>
              <a:latin typeface="Uni Neue Regular" pitchFamily="50" charset="0"/>
              <a:sym typeface="Wingdings" panose="05000000000000000000" pitchFamily="2" charset="2"/>
            </a:endParaRP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636466"/>
                </a:solidFill>
                <a:latin typeface="Uni Neue Regular" pitchFamily="50" charset="0"/>
                <a:sym typeface="Wingdings" panose="05000000000000000000" pitchFamily="2" charset="2"/>
              </a:rPr>
              <a:t>Vertretungsregelungen bei Krankheit und Urlaub (aktuell nur 2 Vertretungskräfte) </a:t>
            </a:r>
            <a:endParaRPr lang="de-DE" sz="2000" dirty="0" smtClean="0">
              <a:solidFill>
                <a:srgbClr val="636466"/>
              </a:solidFill>
              <a:latin typeface="Uni Neue Regular" pitchFamily="50" charset="0"/>
              <a:sym typeface="Wingdings" panose="05000000000000000000" pitchFamily="2" charset="2"/>
            </a:endParaRPr>
          </a:p>
          <a:p>
            <a:pPr marL="1714500" lvl="3" indent="-342900">
              <a:buFont typeface="Wingdings" panose="05000000000000000000" pitchFamily="2" charset="2"/>
              <a:buChar char="§"/>
            </a:pPr>
            <a:endParaRPr lang="de-DE" sz="2000" dirty="0">
              <a:solidFill>
                <a:srgbClr val="636466"/>
              </a:solidFill>
              <a:latin typeface="Uni Neue Regular" pitchFamily="50" charset="0"/>
            </a:endParaRP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  <a:sym typeface="Wingdings" panose="05000000000000000000" pitchFamily="2" charset="2"/>
              </a:rPr>
              <a:t>Personalausfälle </a:t>
            </a:r>
            <a:r>
              <a:rPr lang="de-DE" sz="2000" dirty="0">
                <a:solidFill>
                  <a:srgbClr val="636466"/>
                </a:solidFill>
                <a:latin typeface="Uni Neue Regular" pitchFamily="50" charset="0"/>
                <a:sym typeface="Wingdings" panose="05000000000000000000" pitchFamily="2" charset="2"/>
              </a:rPr>
              <a:t> </a:t>
            </a: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  <a:sym typeface="Wingdings" panose="05000000000000000000" pitchFamily="2" charset="2"/>
              </a:rPr>
              <a:t>eingeschränktes Betreuungsangebot oder Ausfall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de-DE" sz="2000" dirty="0">
              <a:solidFill>
                <a:srgbClr val="636466"/>
              </a:solidFill>
              <a:latin typeface="Uni Neue Regular" pitchFamily="50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3808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 bwMode="auto">
          <a:xfrm>
            <a:off x="1121634" y="996129"/>
            <a:ext cx="960351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BF9000"/>
                </a:solidFill>
                <a:latin typeface="Uni Neue Regular" pitchFamily="50" charset="0"/>
              </a:rPr>
              <a:t>Herzlich Willkommen !</a:t>
            </a:r>
          </a:p>
        </p:txBody>
      </p:sp>
      <p:sp>
        <p:nvSpPr>
          <p:cNvPr id="10" name="Textfeld 9"/>
          <p:cNvSpPr txBox="1"/>
          <p:nvPr/>
        </p:nvSpPr>
        <p:spPr bwMode="auto">
          <a:xfrm>
            <a:off x="845409" y="2295525"/>
            <a:ext cx="7965216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rgbClr val="636466"/>
                </a:solidFill>
                <a:latin typeface="Uni Neue Regular" pitchFamily="50" charset="0"/>
              </a:rPr>
              <a:t>Begrüßung</a:t>
            </a:r>
          </a:p>
          <a:p>
            <a:pPr algn="ctr"/>
            <a:endParaRPr lang="de-DE" dirty="0" smtClean="0">
              <a:latin typeface="Uni Neue Regular" pitchFamily="50" charset="0"/>
            </a:endParaRPr>
          </a:p>
          <a:p>
            <a:pPr algn="ctr"/>
            <a:endParaRPr lang="de-DE" dirty="0" smtClean="0">
              <a:latin typeface="Uni Neue Regular" pitchFamily="50" charset="0"/>
            </a:endParaRPr>
          </a:p>
          <a:p>
            <a:pPr algn="ctr"/>
            <a:r>
              <a:rPr lang="de-DE" sz="2400" b="1" dirty="0" smtClean="0">
                <a:solidFill>
                  <a:srgbClr val="BF9000"/>
                </a:solidFill>
                <a:latin typeface="Uni Neue Regular" pitchFamily="50" charset="0"/>
              </a:rPr>
              <a:t>Judith Hagen</a:t>
            </a:r>
          </a:p>
          <a:p>
            <a:pPr algn="ctr"/>
            <a:r>
              <a:rPr lang="de-DE" sz="2400" dirty="0" smtClean="0">
                <a:latin typeface="Uni Neue Regular" pitchFamily="50" charset="0"/>
              </a:rPr>
              <a:t>Erste Beigeordnete und Sozialdezernentin </a:t>
            </a:r>
          </a:p>
          <a:p>
            <a:pPr algn="ctr"/>
            <a:r>
              <a:rPr lang="de-DE" sz="2400" dirty="0" smtClean="0">
                <a:latin typeface="Uni Neue Regular" pitchFamily="50" charset="0"/>
              </a:rPr>
              <a:t>der Stadt Bad Dürkheim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45" y="2473131"/>
            <a:ext cx="3915930" cy="357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8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 bwMode="auto">
          <a:xfrm>
            <a:off x="1074480" y="728467"/>
            <a:ext cx="945347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rgbClr val="BF9000"/>
                </a:solidFill>
                <a:latin typeface="Uni Neue Regular" pitchFamily="50" charset="0"/>
              </a:rPr>
              <a:t>Anmeldeverfahren </a:t>
            </a:r>
          </a:p>
        </p:txBody>
      </p:sp>
      <p:sp>
        <p:nvSpPr>
          <p:cNvPr id="11" name="Textfeld 10"/>
          <p:cNvSpPr txBox="1"/>
          <p:nvPr/>
        </p:nvSpPr>
        <p:spPr bwMode="auto">
          <a:xfrm>
            <a:off x="1074480" y="1973280"/>
            <a:ext cx="96626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rgbClr val="636466"/>
                </a:solidFill>
                <a:latin typeface="Uni Neue Regular" pitchFamily="50" charset="0"/>
              </a:rPr>
              <a:t>Versand der Informationsschreiben zur BGS mit Halbjahreszeugnis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800" dirty="0" smtClean="0">
              <a:solidFill>
                <a:srgbClr val="636466"/>
              </a:solidFill>
              <a:latin typeface="Uni Neue Regular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rgbClr val="636466"/>
                </a:solidFill>
                <a:latin typeface="Uni Neue Regular" pitchFamily="50" charset="0"/>
              </a:rPr>
              <a:t>Anmeldefrist für das jeweils bevorstehende Schuljahr: 1. März</a:t>
            </a:r>
            <a:endParaRPr lang="de-DE" sz="2400" dirty="0" smtClean="0">
              <a:solidFill>
                <a:srgbClr val="636466"/>
              </a:solidFill>
              <a:latin typeface="Uni Neue Regular" pitchFamily="50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800" dirty="0" smtClean="0">
              <a:solidFill>
                <a:srgbClr val="636466"/>
              </a:solidFill>
              <a:latin typeface="Uni Neue Regular" pitchFamily="50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rgbClr val="636466"/>
                </a:solidFill>
                <a:latin typeface="Uni Neue Regular" pitchFamily="50" charset="0"/>
                <a:sym typeface="Wingdings" panose="05000000000000000000" pitchFamily="2" charset="2"/>
              </a:rPr>
              <a:t>Anzahl der verbindlichen Anmeldungen: mindestens 8 Anmeldungen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800" dirty="0" smtClean="0">
              <a:solidFill>
                <a:srgbClr val="636466"/>
              </a:solidFill>
              <a:latin typeface="Uni Neue Regular" pitchFamily="50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rgbClr val="636466"/>
                </a:solidFill>
                <a:latin typeface="Uni Neue Regular" pitchFamily="50" charset="0"/>
                <a:sym typeface="Wingdings" panose="05000000000000000000" pitchFamily="2" charset="2"/>
              </a:rPr>
              <a:t>Vorlage Arbeitgeberbescheinigung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800" dirty="0" smtClean="0">
              <a:solidFill>
                <a:srgbClr val="636466"/>
              </a:solidFill>
              <a:latin typeface="Uni Neue Regular" pitchFamily="50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556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 bwMode="auto">
          <a:xfrm>
            <a:off x="914400" y="822919"/>
            <a:ext cx="944372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BF9000"/>
                </a:solidFill>
                <a:latin typeface="Uni Neue Regular" pitchFamily="50" charset="0"/>
              </a:rPr>
              <a:t>Betreuende Grundschule</a:t>
            </a:r>
            <a:endParaRPr lang="de-DE" sz="2800" b="1" dirty="0" smtClean="0">
              <a:solidFill>
                <a:srgbClr val="DAA900"/>
              </a:solidFill>
              <a:latin typeface="Uni Neue Regular" pitchFamily="50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914399" y="1739733"/>
            <a:ext cx="1054691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de-DE" sz="2000" b="1" dirty="0" smtClean="0">
                <a:solidFill>
                  <a:srgbClr val="BF9000"/>
                </a:solidFill>
                <a:latin typeface="Uni Neue Regular" pitchFamily="50" charset="0"/>
              </a:rPr>
              <a:t>für </a:t>
            </a:r>
            <a:r>
              <a:rPr lang="de-DE" sz="2000" b="1" dirty="0">
                <a:solidFill>
                  <a:srgbClr val="BF9000"/>
                </a:solidFill>
                <a:latin typeface="Uni Neue Regular" pitchFamily="50" charset="0"/>
              </a:rPr>
              <a:t>alle vier Grundschulen</a:t>
            </a:r>
            <a:r>
              <a:rPr lang="de-DE" sz="2000" dirty="0">
                <a:latin typeface="Uni Neue Regular" pitchFamily="50" charset="0"/>
              </a:rPr>
              <a:t/>
            </a:r>
            <a:br>
              <a:rPr lang="de-DE" sz="2000" dirty="0">
                <a:latin typeface="Uni Neue Regular" pitchFamily="50" charset="0"/>
              </a:rPr>
            </a:b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Mo – Fr:  12./13.00-14.00 </a:t>
            </a:r>
            <a:r>
              <a:rPr lang="de-DE" sz="2000" dirty="0">
                <a:solidFill>
                  <a:srgbClr val="636466"/>
                </a:solidFill>
                <a:latin typeface="Uni Neue Regular" pitchFamily="50" charset="0"/>
              </a:rPr>
              <a:t>Uhr (</a:t>
            </a: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Betreuung in Teilzeit)  </a:t>
            </a: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endParaRPr lang="de-DE" sz="1400" dirty="0" smtClean="0">
              <a:solidFill>
                <a:srgbClr val="636466"/>
              </a:solidFill>
              <a:latin typeface="Uni Neue Regular" pitchFamily="50" charset="0"/>
            </a:endParaRPr>
          </a:p>
          <a:p>
            <a:pPr marL="331470" indent="-285750">
              <a:buFont typeface="Wingdings" panose="05000000000000000000" pitchFamily="2" charset="2"/>
              <a:buChar char="§"/>
            </a:pPr>
            <a:r>
              <a:rPr lang="de-DE" sz="2000" b="1" dirty="0" smtClean="0">
                <a:solidFill>
                  <a:srgbClr val="BF9000"/>
                </a:solidFill>
                <a:latin typeface="Uni Neue Regular" pitchFamily="50" charset="0"/>
              </a:rPr>
              <a:t>für </a:t>
            </a:r>
            <a:r>
              <a:rPr lang="de-DE" sz="2000" b="1" dirty="0">
                <a:solidFill>
                  <a:srgbClr val="BF9000"/>
                </a:solidFill>
                <a:latin typeface="Uni Neue Regular" pitchFamily="50" charset="0"/>
              </a:rPr>
              <a:t>die Grundschulen Grethen und Pestalozzischule (keine GTS)</a:t>
            </a:r>
          </a:p>
          <a:p>
            <a:pPr>
              <a:buClrTx/>
            </a:pPr>
            <a:r>
              <a:rPr lang="de-DE" sz="2000" dirty="0">
                <a:solidFill>
                  <a:srgbClr val="636466"/>
                </a:solidFill>
                <a:latin typeface="Uni Neue Regular" pitchFamily="50" charset="0"/>
              </a:rPr>
              <a:t>     </a:t>
            </a: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 Mo – Fr: bis 12./13.00 </a:t>
            </a:r>
            <a:r>
              <a:rPr lang="de-DE" sz="2000" dirty="0">
                <a:solidFill>
                  <a:srgbClr val="636466"/>
                </a:solidFill>
                <a:latin typeface="Uni Neue Regular" pitchFamily="50" charset="0"/>
              </a:rPr>
              <a:t>– </a:t>
            </a: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16.00 Uhr (Betreuung </a:t>
            </a:r>
            <a:r>
              <a:rPr lang="de-DE" sz="2000" dirty="0">
                <a:solidFill>
                  <a:srgbClr val="636466"/>
                </a:solidFill>
                <a:latin typeface="Uni Neue Regular" pitchFamily="50" charset="0"/>
              </a:rPr>
              <a:t>in </a:t>
            </a:r>
            <a:r>
              <a:rPr lang="de-DE" sz="2000" dirty="0" err="1">
                <a:solidFill>
                  <a:srgbClr val="636466"/>
                </a:solidFill>
                <a:latin typeface="Uni Neue Regular" pitchFamily="50" charset="0"/>
              </a:rPr>
              <a:t>Ganzzeit</a:t>
            </a:r>
            <a:r>
              <a:rPr lang="de-DE" sz="2000" dirty="0">
                <a:solidFill>
                  <a:srgbClr val="636466"/>
                </a:solidFill>
                <a:latin typeface="Uni Neue Regular" pitchFamily="50" charset="0"/>
              </a:rPr>
              <a:t>) </a:t>
            </a:r>
            <a:endParaRPr lang="de-DE" sz="2000" dirty="0" smtClean="0">
              <a:solidFill>
                <a:srgbClr val="636466"/>
              </a:solidFill>
              <a:latin typeface="Uni Neue Regular" pitchFamily="50" charset="0"/>
            </a:endParaRPr>
          </a:p>
          <a:p>
            <a:pPr>
              <a:buClrTx/>
            </a:pPr>
            <a:endParaRPr lang="de-DE" sz="1400" dirty="0" smtClean="0">
              <a:solidFill>
                <a:srgbClr val="636466"/>
              </a:solidFill>
              <a:latin typeface="Uni Neue Regular" pitchFamily="50" charset="0"/>
            </a:endParaRPr>
          </a:p>
          <a:p>
            <a:pPr marL="285750" indent="-285750">
              <a:buClrTx/>
              <a:buFont typeface="Wingdings" panose="05000000000000000000" pitchFamily="2" charset="2"/>
              <a:buChar char="§"/>
            </a:pPr>
            <a:r>
              <a:rPr lang="de-DE" sz="2000" b="1" dirty="0" smtClean="0">
                <a:solidFill>
                  <a:srgbClr val="BF9000"/>
                </a:solidFill>
                <a:latin typeface="Uni Neue Regular" pitchFamily="50" charset="0"/>
              </a:rPr>
              <a:t>für </a:t>
            </a:r>
            <a:r>
              <a:rPr lang="de-DE" sz="2000" b="1" dirty="0">
                <a:solidFill>
                  <a:srgbClr val="BF9000"/>
                </a:solidFill>
                <a:latin typeface="Uni Neue Regular" pitchFamily="50" charset="0"/>
              </a:rPr>
              <a:t>die GTS Salierschule und Valentin-Ostertag-Schule</a:t>
            </a:r>
            <a:r>
              <a:rPr lang="de-DE" sz="2000" dirty="0">
                <a:latin typeface="Uni Neue Regular" pitchFamily="50" charset="0"/>
              </a:rPr>
              <a:t/>
            </a:r>
            <a:br>
              <a:rPr lang="de-DE" sz="2000" dirty="0">
                <a:latin typeface="Uni Neue Regular" pitchFamily="50" charset="0"/>
              </a:rPr>
            </a:b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Fr: 12./13.00 – 16.00 Uhr (</a:t>
            </a:r>
            <a:r>
              <a:rPr lang="de-DE" sz="2000" dirty="0">
                <a:solidFill>
                  <a:srgbClr val="636466"/>
                </a:solidFill>
                <a:latin typeface="Uni Neue Regular" pitchFamily="50" charset="0"/>
              </a:rPr>
              <a:t>Betreuung in Randzeiten</a:t>
            </a: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635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 bwMode="auto">
          <a:xfrm>
            <a:off x="667266" y="713598"/>
            <a:ext cx="1007075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rgbClr val="BF9000"/>
                </a:solidFill>
                <a:latin typeface="Uni Neue Regular" pitchFamily="50" charset="0"/>
              </a:rPr>
              <a:t>Entgelte Schuljahr 2023/2024</a:t>
            </a:r>
          </a:p>
        </p:txBody>
      </p:sp>
      <p:graphicFrame>
        <p:nvGraphicFramePr>
          <p:cNvPr id="6" name="Inhaltsplatzhalt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1308"/>
              </p:ext>
            </p:extLst>
          </p:nvPr>
        </p:nvGraphicFramePr>
        <p:xfrm>
          <a:off x="1446245" y="2444621"/>
          <a:ext cx="8042988" cy="3368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384">
                  <a:extLst>
                    <a:ext uri="{9D8B030D-6E8A-4147-A177-3AD203B41FA5}">
                      <a16:colId xmlns:a16="http://schemas.microsoft.com/office/drawing/2014/main" val="3228545077"/>
                    </a:ext>
                  </a:extLst>
                </a:gridCol>
                <a:gridCol w="2386404">
                  <a:extLst>
                    <a:ext uri="{9D8B030D-6E8A-4147-A177-3AD203B41FA5}">
                      <a16:colId xmlns:a16="http://schemas.microsoft.com/office/drawing/2014/main" val="3449080103"/>
                    </a:ext>
                  </a:extLst>
                </a:gridCol>
                <a:gridCol w="1909123">
                  <a:extLst>
                    <a:ext uri="{9D8B030D-6E8A-4147-A177-3AD203B41FA5}">
                      <a16:colId xmlns:a16="http://schemas.microsoft.com/office/drawing/2014/main" val="4017997474"/>
                    </a:ext>
                  </a:extLst>
                </a:gridCol>
                <a:gridCol w="1701077">
                  <a:extLst>
                    <a:ext uri="{9D8B030D-6E8A-4147-A177-3AD203B41FA5}">
                      <a16:colId xmlns:a16="http://schemas.microsoft.com/office/drawing/2014/main" val="1697415831"/>
                    </a:ext>
                  </a:extLst>
                </a:gridCol>
              </a:tblGrid>
              <a:tr h="67367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Uni Neue Regular" pitchFamily="50" charset="0"/>
                        </a:rPr>
                        <a:t>Betreuungs-angebot</a:t>
                      </a:r>
                      <a:endParaRPr lang="de-DE" dirty="0">
                        <a:latin typeface="Uni Neue Regular" pitchFamily="50" charset="0"/>
                      </a:endParaRPr>
                    </a:p>
                  </a:txBody>
                  <a:tcPr>
                    <a:solidFill>
                      <a:srgbClr val="DAAB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Uni Neue Regular" pitchFamily="50" charset="0"/>
                        </a:rPr>
                        <a:t>Zeitraum</a:t>
                      </a:r>
                      <a:endParaRPr lang="de-DE" dirty="0">
                        <a:latin typeface="Uni Neue Regular" pitchFamily="50" charset="0"/>
                      </a:endParaRPr>
                    </a:p>
                  </a:txBody>
                  <a:tcPr>
                    <a:solidFill>
                      <a:srgbClr val="DAAB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  <a:latin typeface="Uni Neue Regular" pitchFamily="50" charset="0"/>
                        </a:rPr>
                        <a:t>Betreuung</a:t>
                      </a:r>
                      <a:endParaRPr lang="de-DE" dirty="0">
                        <a:solidFill>
                          <a:schemeClr val="bg1"/>
                        </a:solidFill>
                        <a:latin typeface="Uni Neue Regular" pitchFamily="50" charset="0"/>
                      </a:endParaRPr>
                    </a:p>
                  </a:txBody>
                  <a:tcPr>
                    <a:solidFill>
                      <a:srgbClr val="DAAB2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bg1"/>
                          </a:solidFill>
                          <a:latin typeface="Uni Neue Regular" pitchFamily="50" charset="0"/>
                        </a:rPr>
                        <a:t>Mittagsverpflegung</a:t>
                      </a:r>
                      <a:endParaRPr lang="de-DE" dirty="0">
                        <a:solidFill>
                          <a:schemeClr val="bg1"/>
                        </a:solidFill>
                        <a:latin typeface="Uni Neue Regular" pitchFamily="50" charset="0"/>
                      </a:endParaRPr>
                    </a:p>
                  </a:txBody>
                  <a:tcPr>
                    <a:solidFill>
                      <a:srgbClr val="DAAB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466459"/>
                  </a:ext>
                </a:extLst>
              </a:tr>
              <a:tr h="384954">
                <a:tc>
                  <a:txBody>
                    <a:bodyPr/>
                    <a:lstStyle/>
                    <a:p>
                      <a:endParaRPr lang="de-DE" dirty="0">
                        <a:latin typeface="Uni Neue Regular" pitchFamily="50" charset="0"/>
                      </a:endParaRPr>
                    </a:p>
                  </a:txBody>
                  <a:tcPr>
                    <a:solidFill>
                      <a:srgbClr val="DAAB28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latin typeface="Uni Neue Regular" pitchFamily="50" charset="0"/>
                      </a:endParaRPr>
                    </a:p>
                  </a:txBody>
                  <a:tcPr>
                    <a:solidFill>
                      <a:srgbClr val="DAAB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  <a:latin typeface="Uni Neue Regular" pitchFamily="50" charset="0"/>
                        </a:rPr>
                        <a:t>2023/24</a:t>
                      </a:r>
                      <a:endParaRPr lang="de-DE" dirty="0">
                        <a:solidFill>
                          <a:schemeClr val="bg1"/>
                        </a:solidFill>
                        <a:latin typeface="Uni Neue Regular" pitchFamily="50" charset="0"/>
                      </a:endParaRPr>
                    </a:p>
                  </a:txBody>
                  <a:tcPr>
                    <a:solidFill>
                      <a:srgbClr val="DAAB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  <a:latin typeface="Uni Neue Regular" pitchFamily="50" charset="0"/>
                        </a:rPr>
                        <a:t>2023/24</a:t>
                      </a:r>
                      <a:endParaRPr lang="de-DE" dirty="0">
                        <a:solidFill>
                          <a:schemeClr val="bg1"/>
                        </a:solidFill>
                        <a:latin typeface="Uni Neue Regular" pitchFamily="50" charset="0"/>
                      </a:endParaRPr>
                    </a:p>
                  </a:txBody>
                  <a:tcPr>
                    <a:solidFill>
                      <a:srgbClr val="DAAB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872569"/>
                  </a:ext>
                </a:extLst>
              </a:tr>
              <a:tr h="67367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636466"/>
                          </a:solidFill>
                          <a:latin typeface="Uni Neue Regular" pitchFamily="50" charset="0"/>
                        </a:rPr>
                        <a:t>BGS GZ</a:t>
                      </a:r>
                      <a:endParaRPr lang="de-DE" dirty="0">
                        <a:solidFill>
                          <a:srgbClr val="636466"/>
                        </a:solidFill>
                        <a:latin typeface="Uni Neue Regular" pitchFamily="50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rgbClr val="636466"/>
                          </a:solidFill>
                          <a:latin typeface="Uni Neue Regular" pitchFamily="50" charset="0"/>
                        </a:rPr>
                        <a:t>Mo-Fr</a:t>
                      </a:r>
                    </a:p>
                    <a:p>
                      <a:pPr algn="l"/>
                      <a:r>
                        <a:rPr lang="de-DE" dirty="0" smtClean="0">
                          <a:solidFill>
                            <a:srgbClr val="636466"/>
                          </a:solidFill>
                          <a:latin typeface="Uni Neue Regular" pitchFamily="50" charset="0"/>
                        </a:rPr>
                        <a:t>12-17 Uhr</a:t>
                      </a:r>
                      <a:endParaRPr lang="de-DE" dirty="0">
                        <a:solidFill>
                          <a:srgbClr val="636466"/>
                        </a:solidFill>
                        <a:latin typeface="Uni Neue Regular" pitchFamily="50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636466"/>
                          </a:solidFill>
                          <a:latin typeface="Uni Neue Regular" pitchFamily="50" charset="0"/>
                        </a:rPr>
                        <a:t>138 €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rgbClr val="636466"/>
                          </a:solidFill>
                          <a:latin typeface="Uni Neue Regular" pitchFamily="50" charset="0"/>
                        </a:rPr>
                        <a:t>1.656 €</a:t>
                      </a:r>
                      <a:endParaRPr lang="de-DE" dirty="0">
                        <a:solidFill>
                          <a:srgbClr val="636466"/>
                        </a:solidFill>
                        <a:latin typeface="Uni Neue Regular" pitchFamily="50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636466"/>
                          </a:solidFill>
                          <a:latin typeface="Uni Neue Regular" pitchFamily="50" charset="0"/>
                        </a:rPr>
                        <a:t>56 €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rgbClr val="636466"/>
                          </a:solidFill>
                          <a:latin typeface="Uni Neue Regular" pitchFamily="50" charset="0"/>
                        </a:rPr>
                        <a:t>672 €</a:t>
                      </a:r>
                      <a:endParaRPr lang="de-DE" dirty="0">
                        <a:solidFill>
                          <a:srgbClr val="636466"/>
                        </a:solidFill>
                        <a:latin typeface="Uni Neue Regular" pitchFamily="50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177548"/>
                  </a:ext>
                </a:extLst>
              </a:tr>
              <a:tr h="67367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636466"/>
                          </a:solidFill>
                          <a:latin typeface="Uni Neue Regular" pitchFamily="50" charset="0"/>
                        </a:rPr>
                        <a:t>BGS TZ</a:t>
                      </a:r>
                      <a:endParaRPr lang="de-DE" dirty="0">
                        <a:solidFill>
                          <a:srgbClr val="636466"/>
                        </a:solidFill>
                        <a:latin typeface="Uni Neue Regular" pitchFamily="50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rgbClr val="636466"/>
                          </a:solidFill>
                          <a:latin typeface="Uni Neue Regular" pitchFamily="50" charset="0"/>
                        </a:rPr>
                        <a:t>Mo-Fr</a:t>
                      </a:r>
                    </a:p>
                    <a:p>
                      <a:pPr algn="l"/>
                      <a:r>
                        <a:rPr lang="de-DE" dirty="0" smtClean="0">
                          <a:solidFill>
                            <a:srgbClr val="636466"/>
                          </a:solidFill>
                          <a:latin typeface="Uni Neue Regular" pitchFamily="50" charset="0"/>
                        </a:rPr>
                        <a:t>12-14 Uhr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636466"/>
                          </a:solidFill>
                          <a:latin typeface="Uni Neue Regular" pitchFamily="50" charset="0"/>
                        </a:rPr>
                        <a:t>55 €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rgbClr val="636466"/>
                          </a:solidFill>
                          <a:latin typeface="Uni Neue Regular" pitchFamily="50" charset="0"/>
                        </a:rPr>
                        <a:t>660 €</a:t>
                      </a:r>
                      <a:endParaRPr lang="de-DE" dirty="0">
                        <a:solidFill>
                          <a:srgbClr val="636466"/>
                        </a:solidFill>
                        <a:latin typeface="Uni Neue Regular" pitchFamily="50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636466"/>
                          </a:solidFill>
                          <a:latin typeface="Uni Neue Regular" pitchFamily="50" charset="0"/>
                        </a:rPr>
                        <a:t>-</a:t>
                      </a:r>
                      <a:endParaRPr lang="de-DE" dirty="0">
                        <a:solidFill>
                          <a:srgbClr val="636466"/>
                        </a:solidFill>
                        <a:latin typeface="Uni Neue Regular" pitchFamily="50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925456"/>
                  </a:ext>
                </a:extLst>
              </a:tr>
              <a:tr h="962386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636466"/>
                          </a:solidFill>
                          <a:latin typeface="Uni Neue Regular" pitchFamily="50" charset="0"/>
                        </a:rPr>
                        <a:t>BGS</a:t>
                      </a:r>
                      <a:r>
                        <a:rPr lang="de-DE" baseline="0" dirty="0" smtClean="0">
                          <a:solidFill>
                            <a:srgbClr val="636466"/>
                          </a:solidFill>
                          <a:latin typeface="Uni Neue Regular" pitchFamily="50" charset="0"/>
                        </a:rPr>
                        <a:t> RZ</a:t>
                      </a:r>
                      <a:endParaRPr lang="de-DE" dirty="0">
                        <a:solidFill>
                          <a:srgbClr val="636466"/>
                        </a:solidFill>
                        <a:latin typeface="Uni Neue Regular" pitchFamily="50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rgbClr val="636466"/>
                          </a:solidFill>
                          <a:latin typeface="Uni Neue Regular" pitchFamily="50" charset="0"/>
                        </a:rPr>
                        <a:t>Mo-Do</a:t>
                      </a:r>
                      <a:r>
                        <a:rPr lang="de-DE" baseline="0" dirty="0" smtClean="0">
                          <a:solidFill>
                            <a:srgbClr val="636466"/>
                          </a:solidFill>
                          <a:latin typeface="Uni Neue Regular" pitchFamily="50" charset="0"/>
                        </a:rPr>
                        <a:t> 16-17 Uhr</a:t>
                      </a:r>
                    </a:p>
                    <a:p>
                      <a:pPr algn="l"/>
                      <a:r>
                        <a:rPr lang="de-DE" baseline="0" dirty="0" smtClean="0">
                          <a:solidFill>
                            <a:srgbClr val="636466"/>
                          </a:solidFill>
                          <a:latin typeface="Uni Neue Regular" pitchFamily="50" charset="0"/>
                        </a:rPr>
                        <a:t>Fr 12-17 Uhr</a:t>
                      </a:r>
                      <a:endParaRPr lang="de-DE" dirty="0">
                        <a:solidFill>
                          <a:srgbClr val="636466"/>
                        </a:solidFill>
                        <a:latin typeface="Uni Neue Regular" pitchFamily="50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636466"/>
                          </a:solidFill>
                          <a:latin typeface="Uni Neue Regular" pitchFamily="50" charset="0"/>
                        </a:rPr>
                        <a:t>50 €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rgbClr val="636466"/>
                          </a:solidFill>
                          <a:latin typeface="Uni Neue Regular" pitchFamily="50" charset="0"/>
                        </a:rPr>
                        <a:t>600</a:t>
                      </a:r>
                      <a:r>
                        <a:rPr lang="de-DE" baseline="0" dirty="0" smtClean="0">
                          <a:solidFill>
                            <a:srgbClr val="636466"/>
                          </a:solidFill>
                          <a:latin typeface="Uni Neue Regular" pitchFamily="50" charset="0"/>
                        </a:rPr>
                        <a:t> €</a:t>
                      </a:r>
                      <a:endParaRPr lang="de-DE" dirty="0">
                        <a:solidFill>
                          <a:srgbClr val="636466"/>
                        </a:solidFill>
                        <a:latin typeface="Uni Neue Regular" pitchFamily="50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636466"/>
                          </a:solidFill>
                          <a:latin typeface="Uni Neue Regular" pitchFamily="50" charset="0"/>
                        </a:rPr>
                        <a:t>11 €</a:t>
                      </a:r>
                    </a:p>
                    <a:p>
                      <a:pPr algn="ctr"/>
                      <a:r>
                        <a:rPr lang="de-DE" dirty="0" smtClean="0">
                          <a:solidFill>
                            <a:srgbClr val="636466"/>
                          </a:solidFill>
                          <a:latin typeface="Uni Neue Regular" pitchFamily="50" charset="0"/>
                        </a:rPr>
                        <a:t>132 €</a:t>
                      </a:r>
                      <a:endParaRPr lang="de-DE" dirty="0">
                        <a:solidFill>
                          <a:srgbClr val="636466"/>
                        </a:solidFill>
                        <a:latin typeface="Uni Neue Regular" pitchFamily="50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4193"/>
                  </a:ext>
                </a:extLst>
              </a:tr>
            </a:tbl>
          </a:graphicData>
        </a:graphic>
      </p:graphicFrame>
      <p:sp>
        <p:nvSpPr>
          <p:cNvPr id="7" name="Rechteck 6"/>
          <p:cNvSpPr/>
          <p:nvPr/>
        </p:nvSpPr>
        <p:spPr>
          <a:xfrm>
            <a:off x="667266" y="1644201"/>
            <a:ext cx="10352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636466"/>
                </a:solidFill>
                <a:latin typeface="Uni Neue Regular" pitchFamily="50" charset="0"/>
              </a:rPr>
              <a:t> Entgelte betragen jährlich 70% der Gesamtkosten </a:t>
            </a:r>
            <a:r>
              <a:rPr lang="de-DE" dirty="0" smtClean="0">
                <a:solidFill>
                  <a:srgbClr val="636466"/>
                </a:solidFill>
                <a:latin typeface="Uni Neue Regular" pitchFamily="50" charset="0"/>
              </a:rPr>
              <a:t>ohne Verwaltungskosten </a:t>
            </a:r>
            <a:r>
              <a:rPr lang="de-DE" dirty="0">
                <a:solidFill>
                  <a:srgbClr val="636466"/>
                </a:solidFill>
                <a:latin typeface="Uni Neue Regular" pitchFamily="50" charset="0"/>
              </a:rPr>
              <a:t>(Beschluss SR 12/2019)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498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leichschenkliges Dreieck 2"/>
          <p:cNvSpPr/>
          <p:nvPr/>
        </p:nvSpPr>
        <p:spPr>
          <a:xfrm>
            <a:off x="2933699" y="1490662"/>
            <a:ext cx="6219826" cy="4291013"/>
          </a:xfrm>
          <a:prstGeom prst="triangle">
            <a:avLst>
              <a:gd name="adj" fmla="val 4804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 bwMode="auto">
          <a:xfrm>
            <a:off x="4252911" y="3952875"/>
            <a:ext cx="3733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de-DE" sz="9600" b="1" dirty="0" smtClean="0">
                <a:solidFill>
                  <a:srgbClr val="636466"/>
                </a:solidFill>
                <a:latin typeface="Uni Neue Regular" pitchFamily="50" charset="0"/>
              </a:rPr>
              <a:t>Horte</a:t>
            </a:r>
          </a:p>
        </p:txBody>
      </p:sp>
      <p:sp>
        <p:nvSpPr>
          <p:cNvPr id="7" name="Textfeld 6"/>
          <p:cNvSpPr txBox="1"/>
          <p:nvPr/>
        </p:nvSpPr>
        <p:spPr bwMode="auto">
          <a:xfrm>
            <a:off x="655659" y="469850"/>
            <a:ext cx="983293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BF9000"/>
                </a:solidFill>
                <a:latin typeface="Uni Neue Regular" pitchFamily="50" charset="0"/>
              </a:rPr>
              <a:t>Betreuungsangebot für Grundschüler</a:t>
            </a:r>
          </a:p>
        </p:txBody>
      </p:sp>
    </p:spTree>
    <p:extLst>
      <p:ext uri="{BB962C8B-B14F-4D97-AF65-F5344CB8AC3E}">
        <p14:creationId xmlns:p14="http://schemas.microsoft.com/office/powerpoint/2010/main" val="192237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 bwMode="auto">
          <a:xfrm>
            <a:off x="874734" y="362482"/>
            <a:ext cx="983293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BF9000"/>
                </a:solidFill>
                <a:latin typeface="Uni Neue Regular" pitchFamily="50" charset="0"/>
              </a:rPr>
              <a:t> Horte</a:t>
            </a:r>
          </a:p>
        </p:txBody>
      </p:sp>
      <p:sp>
        <p:nvSpPr>
          <p:cNvPr id="6" name="Textfeld 5"/>
          <p:cNvSpPr txBox="1"/>
          <p:nvPr/>
        </p:nvSpPr>
        <p:spPr bwMode="auto">
          <a:xfrm>
            <a:off x="874734" y="1054599"/>
            <a:ext cx="5157788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3 Horteinrichtungen mit je 25 Plätzen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2000" dirty="0" smtClean="0">
              <a:solidFill>
                <a:srgbClr val="636466"/>
              </a:solidFill>
              <a:latin typeface="Uni Neue Regular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2000" dirty="0" smtClean="0">
              <a:solidFill>
                <a:srgbClr val="636466"/>
              </a:solidFill>
              <a:latin typeface="Uni Neue Regular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2000" dirty="0" smtClean="0">
              <a:solidFill>
                <a:srgbClr val="636466"/>
              </a:solidFill>
              <a:latin typeface="Uni Neue Regular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2000" dirty="0" smtClean="0">
              <a:solidFill>
                <a:srgbClr val="636466"/>
              </a:solidFill>
              <a:latin typeface="Uni Neue Regular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2000" dirty="0" smtClean="0">
              <a:solidFill>
                <a:srgbClr val="636466"/>
              </a:solidFill>
              <a:latin typeface="Uni Neue Regular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2000" dirty="0" smtClean="0">
              <a:solidFill>
                <a:srgbClr val="636466"/>
              </a:solidFill>
              <a:latin typeface="Uni Neue Regular" pitchFamily="50" charset="0"/>
            </a:endParaRPr>
          </a:p>
          <a:p>
            <a:endParaRPr lang="de-DE" dirty="0" smtClean="0">
              <a:latin typeface="Uni Neue Regular" pitchFamily="50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867814" y="5489784"/>
            <a:ext cx="45243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sz="2000" b="1" dirty="0" smtClean="0">
                <a:solidFill>
                  <a:srgbClr val="BF9000"/>
                </a:solidFill>
                <a:latin typeface="Uni Neue Regular" pitchFamily="50" charset="0"/>
              </a:rPr>
              <a:t>Hort </a:t>
            </a:r>
            <a:r>
              <a:rPr lang="de-DE" sz="2000" b="1" dirty="0">
                <a:solidFill>
                  <a:srgbClr val="BF9000"/>
                </a:solidFill>
                <a:latin typeface="Uni Neue Regular" pitchFamily="50" charset="0"/>
              </a:rPr>
              <a:t>Seebach </a:t>
            </a:r>
            <a:r>
              <a:rPr lang="de-DE" sz="2000" dirty="0">
                <a:solidFill>
                  <a:srgbClr val="636466"/>
                </a:solidFill>
                <a:latin typeface="Uni Neue Regular" pitchFamily="50" charset="0"/>
              </a:rPr>
              <a:t>(mit Warteliste) </a:t>
            </a:r>
            <a:r>
              <a:rPr lang="de-DE" sz="2000" dirty="0">
                <a:solidFill>
                  <a:srgbClr val="636466"/>
                </a:solidFill>
                <a:latin typeface="Uni Neue Regular" pitchFamily="50" charset="0"/>
                <a:sym typeface="Wingdings" panose="05000000000000000000" pitchFamily="2" charset="2"/>
              </a:rPr>
              <a:t> Schulbezirk: VOS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68" y="1599605"/>
            <a:ext cx="4628880" cy="217125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09" y="1189671"/>
            <a:ext cx="4212757" cy="2211857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874734" y="3992700"/>
            <a:ext cx="5102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BF9000"/>
                </a:solidFill>
                <a:latin typeface="Uni Neue Regular" pitchFamily="50" charset="0"/>
              </a:rPr>
              <a:t>Hort Mitte </a:t>
            </a:r>
            <a:r>
              <a:rPr lang="de-DE" dirty="0">
                <a:solidFill>
                  <a:srgbClr val="636466"/>
                </a:solidFill>
                <a:latin typeface="Uni Neue Regular" pitchFamily="50" charset="0"/>
              </a:rPr>
              <a:t>(Kurbrunnenstraße) </a:t>
            </a:r>
            <a:r>
              <a:rPr lang="de-DE" dirty="0" smtClean="0">
                <a:solidFill>
                  <a:srgbClr val="636466"/>
                </a:solidFill>
                <a:latin typeface="Uni Neue Regular" pitchFamily="50" charset="0"/>
                <a:sym typeface="Wingdings" panose="05000000000000000000" pitchFamily="2" charset="2"/>
              </a:rPr>
              <a:t></a:t>
            </a:r>
          </a:p>
          <a:p>
            <a:r>
              <a:rPr lang="de-DE" dirty="0" smtClean="0">
                <a:solidFill>
                  <a:srgbClr val="636466"/>
                </a:solidFill>
                <a:latin typeface="Uni Neue Regular" pitchFamily="50" charset="0"/>
                <a:sym typeface="Wingdings" panose="05000000000000000000" pitchFamily="2" charset="2"/>
              </a:rPr>
              <a:t>Schulbezirk: Pestalozzischule </a:t>
            </a:r>
            <a:r>
              <a:rPr lang="de-DE" dirty="0">
                <a:solidFill>
                  <a:srgbClr val="636466"/>
                </a:solidFill>
                <a:latin typeface="Uni Neue Regular" pitchFamily="50" charset="0"/>
                <a:sym typeface="Wingdings" panose="05000000000000000000" pitchFamily="2" charset="2"/>
              </a:rPr>
              <a:t>+ Salierschule</a:t>
            </a:r>
            <a:endParaRPr lang="de-DE" dirty="0">
              <a:solidFill>
                <a:srgbClr val="636466"/>
              </a:solidFill>
              <a:latin typeface="Uni Neue Regular" pitchFamily="50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392189" y="3401528"/>
            <a:ext cx="3982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BF9000"/>
                </a:solidFill>
                <a:latin typeface="Uni Neue Regular" pitchFamily="50" charset="0"/>
              </a:rPr>
              <a:t>Hort Grethen </a:t>
            </a:r>
            <a:r>
              <a:rPr lang="de-DE" dirty="0">
                <a:solidFill>
                  <a:srgbClr val="636466"/>
                </a:solidFill>
                <a:latin typeface="Uni Neue Regular" pitchFamily="50" charset="0"/>
                <a:sym typeface="Wingdings" panose="05000000000000000000" pitchFamily="2" charset="2"/>
              </a:rPr>
              <a:t> Schulbezirk: Grethen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544" y="4065306"/>
            <a:ext cx="4347485" cy="23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5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 bwMode="auto">
          <a:xfrm>
            <a:off x="874734" y="362482"/>
            <a:ext cx="983293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BF9000"/>
                </a:solidFill>
                <a:latin typeface="Uni Neue Regular" pitchFamily="50" charset="0"/>
              </a:rPr>
              <a:t> Horte</a:t>
            </a:r>
          </a:p>
        </p:txBody>
      </p:sp>
      <p:sp>
        <p:nvSpPr>
          <p:cNvPr id="4" name="Textfeld 3"/>
          <p:cNvSpPr txBox="1"/>
          <p:nvPr/>
        </p:nvSpPr>
        <p:spPr bwMode="auto">
          <a:xfrm>
            <a:off x="874734" y="1021116"/>
            <a:ext cx="969801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636466"/>
                </a:solidFill>
                <a:latin typeface="Uni Neue Regular" pitchFamily="50" charset="0"/>
              </a:rPr>
              <a:t>Einrichtungen nach dem </a:t>
            </a:r>
            <a:r>
              <a:rPr lang="de-DE" dirty="0" err="1" smtClean="0">
                <a:solidFill>
                  <a:srgbClr val="636466"/>
                </a:solidFill>
                <a:latin typeface="Uni Neue Regular" pitchFamily="50" charset="0"/>
              </a:rPr>
              <a:t>KitaG</a:t>
            </a:r>
            <a:endParaRPr lang="de-DE" dirty="0" smtClean="0">
              <a:solidFill>
                <a:srgbClr val="636466"/>
              </a:solidFill>
              <a:latin typeface="Uni Neue Regular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636466"/>
                </a:solidFill>
                <a:latin typeface="Uni Neue Regular" pitchFamily="50" charset="0"/>
              </a:rPr>
              <a:t>Anmeldung/Vergabe erfolgt über Hortleitung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636466"/>
                </a:solidFill>
                <a:latin typeface="Uni Neue Regular" pitchFamily="50" charset="0"/>
              </a:rPr>
              <a:t>Betreuungszeiten: 12.00/13.00 Uhr bis 17.00 Uhr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636466"/>
                </a:solidFill>
                <a:latin typeface="Uni Neue Regular" pitchFamily="50" charset="0"/>
              </a:rPr>
              <a:t>i</a:t>
            </a:r>
            <a:r>
              <a:rPr lang="de-DE" dirty="0" smtClean="0">
                <a:solidFill>
                  <a:srgbClr val="636466"/>
                </a:solidFill>
                <a:latin typeface="Uni Neue Regular" pitchFamily="50" charset="0"/>
              </a:rPr>
              <a:t>nklusive Ferien (3 Wochen Schließzeit in Sommerferien)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636466"/>
                </a:solidFill>
                <a:latin typeface="Uni Neue Regular" pitchFamily="50" charset="0"/>
              </a:rPr>
              <a:t>gebührenpflichtig, Gebühr berechnet sich nach dem Einkommen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636466"/>
                </a:solidFill>
                <a:latin typeface="Uni Neue Regular" pitchFamily="50" charset="0"/>
              </a:rPr>
              <a:t>Höhe der Beiträge wird durch den Jugendhilfeausschuss des Landkreises Bad Dürkheim zum 1. August eines Jahres festgelegt.</a:t>
            </a:r>
          </a:p>
        </p:txBody>
      </p:sp>
      <p:sp>
        <p:nvSpPr>
          <p:cNvPr id="6" name="Rechteck 5"/>
          <p:cNvSpPr/>
          <p:nvPr/>
        </p:nvSpPr>
        <p:spPr>
          <a:xfrm>
            <a:off x="874734" y="5813189"/>
            <a:ext cx="10002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636466"/>
                </a:solidFill>
                <a:latin typeface="Uni Neue Regular" pitchFamily="50" charset="0"/>
              </a:rPr>
              <a:t>für </a:t>
            </a:r>
            <a:r>
              <a:rPr lang="de-DE" dirty="0">
                <a:solidFill>
                  <a:srgbClr val="636466"/>
                </a:solidFill>
                <a:latin typeface="Uni Neue Regular" pitchFamily="50" charset="0"/>
              </a:rPr>
              <a:t>Familien mit vier und mehr </a:t>
            </a:r>
            <a:r>
              <a:rPr lang="de-DE" dirty="0" smtClean="0">
                <a:solidFill>
                  <a:srgbClr val="636466"/>
                </a:solidFill>
                <a:latin typeface="Uni Neue Regular" pitchFamily="50" charset="0"/>
              </a:rPr>
              <a:t>Kindern: Beitragsfreiheit</a:t>
            </a:r>
            <a:endParaRPr lang="de-DE" dirty="0">
              <a:solidFill>
                <a:srgbClr val="636466"/>
              </a:solidFill>
              <a:latin typeface="Uni Neue Regular" pitchFamily="50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237" y="3310071"/>
            <a:ext cx="6817082" cy="225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3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 bwMode="auto">
          <a:xfrm>
            <a:off x="874734" y="362482"/>
            <a:ext cx="983293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BF9000"/>
                </a:solidFill>
                <a:latin typeface="Uni Neue Regular" pitchFamily="50" charset="0"/>
              </a:rPr>
              <a:t> Horte</a:t>
            </a:r>
          </a:p>
        </p:txBody>
      </p:sp>
      <p:sp>
        <p:nvSpPr>
          <p:cNvPr id="4" name="Textfeld 3"/>
          <p:cNvSpPr txBox="1"/>
          <p:nvPr/>
        </p:nvSpPr>
        <p:spPr bwMode="auto">
          <a:xfrm>
            <a:off x="874733" y="1057275"/>
            <a:ext cx="10250467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636466"/>
                </a:solidFill>
                <a:latin typeface="Uni Neue Regular" pitchFamily="50" charset="0"/>
              </a:rPr>
              <a:t>liegen mehr Anmeldungen vor als freie Plätze vorhanden </a:t>
            </a:r>
            <a:r>
              <a:rPr lang="de-DE" dirty="0" smtClean="0">
                <a:solidFill>
                  <a:srgbClr val="636466"/>
                </a:solidFill>
                <a:latin typeface="Uni Neue Regular" pitchFamily="50" charset="0"/>
                <a:sym typeface="Wingdings" panose="05000000000000000000" pitchFamily="2" charset="2"/>
              </a:rPr>
              <a:t> erfolgt Aufnahme nach den Grundsätzen der sozialen u. pädagogischen Dringlichkeit im Einzelfall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 smtClean="0">
              <a:solidFill>
                <a:srgbClr val="636466"/>
              </a:solidFill>
              <a:latin typeface="Uni Neue Regular" pitchFamily="50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636466"/>
                </a:solidFill>
                <a:latin typeface="Uni Neue Regular" pitchFamily="50" charset="0"/>
                <a:sym typeface="Wingdings" panose="05000000000000000000" pitchFamily="2" charset="2"/>
              </a:rPr>
              <a:t>Prioritätskriterien Kitas:</a:t>
            </a:r>
          </a:p>
          <a:p>
            <a:r>
              <a:rPr lang="de-DE" dirty="0">
                <a:solidFill>
                  <a:srgbClr val="636466"/>
                </a:solidFill>
                <a:latin typeface="Uni Neue Regular" pitchFamily="50" charset="0"/>
                <a:sym typeface="Wingdings" panose="05000000000000000000" pitchFamily="2" charset="2"/>
              </a:rPr>
              <a:t> </a:t>
            </a:r>
            <a:r>
              <a:rPr lang="de-DE" dirty="0" smtClean="0">
                <a:solidFill>
                  <a:srgbClr val="636466"/>
                </a:solidFill>
                <a:latin typeface="Uni Neue Regular" pitchFamily="50" charset="0"/>
                <a:sym typeface="Wingdings" panose="05000000000000000000" pitchFamily="2" charset="2"/>
              </a:rPr>
              <a:t>     	1. </a:t>
            </a:r>
            <a:r>
              <a:rPr lang="de-DE" dirty="0" smtClean="0">
                <a:solidFill>
                  <a:srgbClr val="636466"/>
                </a:solidFill>
              </a:rPr>
              <a:t> </a:t>
            </a:r>
            <a:r>
              <a:rPr lang="de-DE" dirty="0">
                <a:solidFill>
                  <a:srgbClr val="636466"/>
                </a:solidFill>
                <a:latin typeface="Uni Neue Regular" pitchFamily="50" charset="0"/>
              </a:rPr>
              <a:t>Kinder bei denen der Tatbestand der Kindeswohlgefährdung </a:t>
            </a:r>
            <a:r>
              <a:rPr lang="de-DE" dirty="0" smtClean="0">
                <a:solidFill>
                  <a:srgbClr val="636466"/>
                </a:solidFill>
                <a:latin typeface="Uni Neue Regular" pitchFamily="50" charset="0"/>
              </a:rPr>
              <a:t>vorliegt oder Kinder, bei denen   	 	     der Tatbestand einer Förderung des Kindeswohls erfüllt ist </a:t>
            </a:r>
          </a:p>
          <a:p>
            <a:r>
              <a:rPr lang="de-DE" dirty="0" smtClean="0">
                <a:solidFill>
                  <a:srgbClr val="636466"/>
                </a:solidFill>
                <a:latin typeface="Uni Neue Regular" pitchFamily="50" charset="0"/>
              </a:rPr>
              <a:t>	2</a:t>
            </a:r>
            <a:r>
              <a:rPr lang="de-DE" dirty="0">
                <a:solidFill>
                  <a:srgbClr val="636466"/>
                </a:solidFill>
                <a:latin typeface="Uni Neue Regular" pitchFamily="50" charset="0"/>
              </a:rPr>
              <a:t>. Kinder, die aufgrund ihres Alters vorrangig aufzunehmen sind,</a:t>
            </a:r>
          </a:p>
          <a:p>
            <a:r>
              <a:rPr lang="de-DE" dirty="0" smtClean="0">
                <a:solidFill>
                  <a:srgbClr val="636466"/>
                </a:solidFill>
                <a:latin typeface="Uni Neue Regular" pitchFamily="50" charset="0"/>
              </a:rPr>
              <a:t>	3</a:t>
            </a:r>
            <a:r>
              <a:rPr lang="de-DE" dirty="0">
                <a:solidFill>
                  <a:srgbClr val="636466"/>
                </a:solidFill>
                <a:latin typeface="Uni Neue Regular" pitchFamily="50" charset="0"/>
              </a:rPr>
              <a:t>. Kinder bei denen die soziale und familiäre Situation der Eltern (insbesondere</a:t>
            </a:r>
          </a:p>
          <a:p>
            <a:r>
              <a:rPr lang="de-DE" dirty="0" smtClean="0">
                <a:solidFill>
                  <a:srgbClr val="636466"/>
                </a:solidFill>
                <a:latin typeface="Uni Neue Regular" pitchFamily="50" charset="0"/>
              </a:rPr>
              <a:t>	     Alleinerziehenden </a:t>
            </a:r>
            <a:r>
              <a:rPr lang="de-DE" dirty="0">
                <a:solidFill>
                  <a:srgbClr val="636466"/>
                </a:solidFill>
                <a:latin typeface="Uni Neue Regular" pitchFamily="50" charset="0"/>
              </a:rPr>
              <a:t>Status, Berufstätigkeit, Förderbedarf, Wohnortnähe) besondere</a:t>
            </a:r>
          </a:p>
          <a:p>
            <a:r>
              <a:rPr lang="de-DE" dirty="0" smtClean="0">
                <a:solidFill>
                  <a:srgbClr val="636466"/>
                </a:solidFill>
                <a:latin typeface="Uni Neue Regular" pitchFamily="50" charset="0"/>
              </a:rPr>
              <a:t>	     Berücksichtigung </a:t>
            </a:r>
            <a:r>
              <a:rPr lang="de-DE" dirty="0">
                <a:solidFill>
                  <a:srgbClr val="636466"/>
                </a:solidFill>
                <a:latin typeface="Uni Neue Regular" pitchFamily="50" charset="0"/>
              </a:rPr>
              <a:t>findet,</a:t>
            </a:r>
          </a:p>
          <a:p>
            <a:r>
              <a:rPr lang="de-DE" dirty="0" smtClean="0">
                <a:solidFill>
                  <a:srgbClr val="636466"/>
                </a:solidFill>
                <a:latin typeface="Uni Neue Regular" pitchFamily="50" charset="0"/>
              </a:rPr>
              <a:t>	4</a:t>
            </a:r>
            <a:r>
              <a:rPr lang="de-DE" dirty="0">
                <a:solidFill>
                  <a:srgbClr val="636466"/>
                </a:solidFill>
                <a:latin typeface="Uni Neue Regular" pitchFamily="50" charset="0"/>
              </a:rPr>
              <a:t>. Kinder, die bereits als U2-Kind eine Einrichtung besuchen und in </a:t>
            </a:r>
            <a:r>
              <a:rPr lang="de-DE" dirty="0" smtClean="0">
                <a:solidFill>
                  <a:srgbClr val="636466"/>
                </a:solidFill>
                <a:latin typeface="Uni Neue Regular" pitchFamily="50" charset="0"/>
              </a:rPr>
              <a:t>den Betreuungsbereich </a:t>
            </a:r>
            <a:r>
              <a:rPr lang="de-DE" dirty="0">
                <a:solidFill>
                  <a:srgbClr val="636466"/>
                </a:solidFill>
                <a:latin typeface="Uni Neue Regular" pitchFamily="50" charset="0"/>
              </a:rPr>
              <a:t>Ü2 </a:t>
            </a:r>
            <a:r>
              <a:rPr lang="de-DE" dirty="0" smtClean="0">
                <a:solidFill>
                  <a:srgbClr val="636466"/>
                </a:solidFill>
                <a:latin typeface="Uni Neue Regular" pitchFamily="50" charset="0"/>
              </a:rPr>
              <a:t> 	  	     wechseln</a:t>
            </a:r>
            <a:r>
              <a:rPr lang="de-DE" dirty="0">
                <a:solidFill>
                  <a:srgbClr val="636466"/>
                </a:solidFill>
                <a:latin typeface="Uni Neue Regular" pitchFamily="50" charset="0"/>
              </a:rPr>
              <a:t>,</a:t>
            </a:r>
          </a:p>
          <a:p>
            <a:r>
              <a:rPr lang="de-DE" dirty="0" smtClean="0">
                <a:solidFill>
                  <a:srgbClr val="636466"/>
                </a:solidFill>
                <a:latin typeface="Uni Neue Regular" pitchFamily="50" charset="0"/>
              </a:rPr>
              <a:t>	5</a:t>
            </a:r>
            <a:r>
              <a:rPr lang="de-DE" dirty="0">
                <a:solidFill>
                  <a:srgbClr val="636466"/>
                </a:solidFill>
                <a:latin typeface="Uni Neue Regular" pitchFamily="50" charset="0"/>
              </a:rPr>
              <a:t>. Geschwisterkinder,</a:t>
            </a:r>
          </a:p>
          <a:p>
            <a:r>
              <a:rPr lang="de-DE" dirty="0" smtClean="0">
                <a:solidFill>
                  <a:srgbClr val="636466"/>
                </a:solidFill>
                <a:latin typeface="Uni Neue Regular" pitchFamily="50" charset="0"/>
              </a:rPr>
              <a:t>	6</a:t>
            </a:r>
            <a:r>
              <a:rPr lang="de-DE" dirty="0">
                <a:solidFill>
                  <a:srgbClr val="636466"/>
                </a:solidFill>
                <a:latin typeface="Uni Neue Regular" pitchFamily="50" charset="0"/>
              </a:rPr>
              <a:t>. Kinder, bei denen ein besonderer familienergänzender Erziehungs- und förderbedarf</a:t>
            </a:r>
          </a:p>
          <a:p>
            <a:r>
              <a:rPr lang="de-DE" dirty="0" smtClean="0">
                <a:solidFill>
                  <a:srgbClr val="636466"/>
                </a:solidFill>
                <a:latin typeface="Uni Neue Regular" pitchFamily="50" charset="0"/>
              </a:rPr>
              <a:t>	     zu </a:t>
            </a:r>
            <a:r>
              <a:rPr lang="de-DE" dirty="0">
                <a:solidFill>
                  <a:srgbClr val="636466"/>
                </a:solidFill>
                <a:latin typeface="Uni Neue Regular" pitchFamily="50" charset="0"/>
              </a:rPr>
              <a:t>berücksichtigen ist,</a:t>
            </a:r>
          </a:p>
          <a:p>
            <a:r>
              <a:rPr lang="de-DE" dirty="0" smtClean="0">
                <a:solidFill>
                  <a:srgbClr val="636466"/>
                </a:solidFill>
                <a:latin typeface="Uni Neue Regular" pitchFamily="50" charset="0"/>
              </a:rPr>
              <a:t>	7</a:t>
            </a:r>
            <a:r>
              <a:rPr lang="de-DE" dirty="0">
                <a:solidFill>
                  <a:srgbClr val="636466"/>
                </a:solidFill>
                <a:latin typeface="Uni Neue Regular" pitchFamily="50" charset="0"/>
              </a:rPr>
              <a:t>. Sonstige Gründe</a:t>
            </a:r>
            <a:r>
              <a:rPr lang="de-DE" dirty="0" smtClean="0">
                <a:solidFill>
                  <a:srgbClr val="636466"/>
                </a:solidFill>
                <a:latin typeface="Uni Neue Regular" pitchFamily="50" charset="0"/>
              </a:rPr>
              <a:t>.</a:t>
            </a:r>
          </a:p>
          <a:p>
            <a:endParaRPr lang="de-DE" dirty="0" smtClean="0">
              <a:solidFill>
                <a:srgbClr val="636466"/>
              </a:solidFill>
              <a:latin typeface="Uni Neue Regular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636466"/>
                </a:solidFill>
                <a:latin typeface="Uni Neue Regular" pitchFamily="50" charset="0"/>
              </a:rPr>
              <a:t>Im Einzelfall können die Kriterien anders gewichtet werden.</a:t>
            </a:r>
            <a:endParaRPr lang="de-DE" dirty="0">
              <a:solidFill>
                <a:srgbClr val="636466"/>
              </a:solidFill>
              <a:latin typeface="Uni Neue Regular" pitchFamily="50" charset="0"/>
            </a:endParaRPr>
          </a:p>
          <a:p>
            <a:endParaRPr lang="de-DE" dirty="0">
              <a:latin typeface="Uni Neue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68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 bwMode="auto">
          <a:xfrm>
            <a:off x="630143" y="468701"/>
            <a:ext cx="1033024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BF9000"/>
                </a:solidFill>
                <a:latin typeface="Uni Neue Regular" pitchFamily="50" charset="0"/>
              </a:rPr>
              <a:t>6. Welche Betreuungsangebote an welchen Schulen ?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02" y="1062044"/>
            <a:ext cx="1841148" cy="166057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91" y="1131014"/>
            <a:ext cx="2036339" cy="1556758"/>
          </a:xfrm>
          <a:prstGeom prst="rect">
            <a:avLst/>
          </a:prstGeom>
        </p:spPr>
      </p:pic>
      <p:sp>
        <p:nvSpPr>
          <p:cNvPr id="12" name="Pfeil nach unten 11"/>
          <p:cNvSpPr/>
          <p:nvPr/>
        </p:nvSpPr>
        <p:spPr>
          <a:xfrm>
            <a:off x="1249315" y="3020069"/>
            <a:ext cx="303604" cy="30157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unten 12"/>
          <p:cNvSpPr/>
          <p:nvPr/>
        </p:nvSpPr>
        <p:spPr>
          <a:xfrm>
            <a:off x="3759731" y="2995807"/>
            <a:ext cx="295279" cy="32841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unten 13"/>
          <p:cNvSpPr/>
          <p:nvPr/>
        </p:nvSpPr>
        <p:spPr>
          <a:xfrm>
            <a:off x="6492955" y="3015137"/>
            <a:ext cx="303842" cy="30908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unten 14"/>
          <p:cNvSpPr/>
          <p:nvPr/>
        </p:nvSpPr>
        <p:spPr>
          <a:xfrm>
            <a:off x="9223031" y="3023022"/>
            <a:ext cx="301969" cy="30120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 bwMode="auto">
          <a:xfrm>
            <a:off x="630143" y="3397367"/>
            <a:ext cx="2189094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00B050"/>
                </a:solidFill>
                <a:latin typeface="Uni Neue Regular" pitchFamily="50" charset="0"/>
              </a:rPr>
              <a:t>BGS – GZ</a:t>
            </a:r>
          </a:p>
          <a:p>
            <a:r>
              <a:rPr lang="de-DE" sz="1400" dirty="0" smtClean="0">
                <a:solidFill>
                  <a:srgbClr val="00B050"/>
                </a:solidFill>
                <a:latin typeface="Uni Neue Regular" pitchFamily="50" charset="0"/>
              </a:rPr>
              <a:t>12.00/13.00 – 16.00 Uhr</a:t>
            </a:r>
          </a:p>
          <a:p>
            <a:r>
              <a:rPr lang="de-DE" sz="1400" dirty="0">
                <a:solidFill>
                  <a:srgbClr val="00B050"/>
                </a:solidFill>
                <a:latin typeface="Uni Neue Regular" pitchFamily="50" charset="0"/>
              </a:rPr>
              <a:t>m</a:t>
            </a:r>
            <a:r>
              <a:rPr lang="de-DE" sz="1400" dirty="0" smtClean="0">
                <a:solidFill>
                  <a:srgbClr val="00B050"/>
                </a:solidFill>
                <a:latin typeface="Uni Neue Regular" pitchFamily="50" charset="0"/>
              </a:rPr>
              <a:t>it Mittagessen</a:t>
            </a:r>
          </a:p>
          <a:p>
            <a:endParaRPr lang="de-DE" sz="800" b="1" dirty="0">
              <a:solidFill>
                <a:srgbClr val="00B050"/>
              </a:solidFill>
              <a:latin typeface="Uni Neue Regular" pitchFamily="50" charset="0"/>
            </a:endParaRPr>
          </a:p>
          <a:p>
            <a:r>
              <a:rPr lang="de-DE" sz="1400" b="1" dirty="0" smtClean="0">
                <a:solidFill>
                  <a:srgbClr val="00B050"/>
                </a:solidFill>
                <a:latin typeface="Uni Neue Regular" pitchFamily="50" charset="0"/>
              </a:rPr>
              <a:t>BGS – TZ</a:t>
            </a:r>
          </a:p>
          <a:p>
            <a:r>
              <a:rPr lang="de-DE" sz="1400" dirty="0" smtClean="0">
                <a:solidFill>
                  <a:srgbClr val="00B050"/>
                </a:solidFill>
                <a:latin typeface="Uni Neue Regular" pitchFamily="50" charset="0"/>
              </a:rPr>
              <a:t>12.00/13.00 – 14.00 Uhr</a:t>
            </a:r>
          </a:p>
          <a:p>
            <a:r>
              <a:rPr lang="de-DE" sz="1400" dirty="0">
                <a:solidFill>
                  <a:srgbClr val="00B050"/>
                </a:solidFill>
                <a:latin typeface="Uni Neue Regular" pitchFamily="50" charset="0"/>
              </a:rPr>
              <a:t>o</a:t>
            </a:r>
            <a:r>
              <a:rPr lang="de-DE" sz="1400" dirty="0" smtClean="0">
                <a:solidFill>
                  <a:srgbClr val="00B050"/>
                </a:solidFill>
                <a:latin typeface="Uni Neue Regular" pitchFamily="50" charset="0"/>
              </a:rPr>
              <a:t>hne Mittagessen</a:t>
            </a:r>
          </a:p>
          <a:p>
            <a:endParaRPr lang="de-DE" sz="800" dirty="0" smtClean="0">
              <a:latin typeface="Uni Neue Regular" pitchFamily="50" charset="0"/>
            </a:endParaRPr>
          </a:p>
          <a:p>
            <a:r>
              <a:rPr lang="de-DE" sz="1400" b="1" dirty="0" smtClean="0">
                <a:solidFill>
                  <a:schemeClr val="accent2"/>
                </a:solidFill>
                <a:latin typeface="Uni Neue Regular" pitchFamily="50" charset="0"/>
              </a:rPr>
              <a:t>Hort Mitte</a:t>
            </a:r>
          </a:p>
          <a:p>
            <a:r>
              <a:rPr lang="de-DE" sz="1400" dirty="0" smtClean="0">
                <a:solidFill>
                  <a:schemeClr val="accent2"/>
                </a:solidFill>
                <a:latin typeface="Uni Neue Regular" pitchFamily="50" charset="0"/>
              </a:rPr>
              <a:t>12.00/13.00 – 17.00 Uhr</a:t>
            </a:r>
          </a:p>
          <a:p>
            <a:r>
              <a:rPr lang="de-DE" sz="1400" dirty="0">
                <a:solidFill>
                  <a:schemeClr val="accent2"/>
                </a:solidFill>
                <a:latin typeface="Uni Neue Regular" pitchFamily="50" charset="0"/>
              </a:rPr>
              <a:t>m</a:t>
            </a:r>
            <a:r>
              <a:rPr lang="de-DE" sz="1400" dirty="0" smtClean="0">
                <a:solidFill>
                  <a:schemeClr val="accent2"/>
                </a:solidFill>
                <a:latin typeface="Uni Neue Regular" pitchFamily="50" charset="0"/>
              </a:rPr>
              <a:t>it Mittagessen und </a:t>
            </a:r>
          </a:p>
          <a:p>
            <a:r>
              <a:rPr lang="de-DE" sz="1400" dirty="0" smtClean="0">
                <a:solidFill>
                  <a:schemeClr val="accent2"/>
                </a:solidFill>
                <a:latin typeface="Uni Neue Regular" pitchFamily="50" charset="0"/>
              </a:rPr>
              <a:t>Ferienbetreuung </a:t>
            </a:r>
          </a:p>
        </p:txBody>
      </p:sp>
      <p:sp>
        <p:nvSpPr>
          <p:cNvPr id="17" name="Textfeld 16"/>
          <p:cNvSpPr txBox="1"/>
          <p:nvPr/>
        </p:nvSpPr>
        <p:spPr bwMode="auto">
          <a:xfrm>
            <a:off x="630143" y="2706675"/>
            <a:ext cx="19467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latin typeface="Uni Neue Regular" pitchFamily="50" charset="0"/>
              </a:rPr>
              <a:t>Pestalozzischule</a:t>
            </a:r>
          </a:p>
        </p:txBody>
      </p:sp>
      <p:sp>
        <p:nvSpPr>
          <p:cNvPr id="18" name="Textfeld 17"/>
          <p:cNvSpPr txBox="1"/>
          <p:nvPr/>
        </p:nvSpPr>
        <p:spPr bwMode="auto">
          <a:xfrm>
            <a:off x="2842371" y="2687772"/>
            <a:ext cx="21237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latin typeface="Uni Neue Regular" pitchFamily="50" charset="0"/>
              </a:rPr>
              <a:t>GS Grethen</a:t>
            </a:r>
          </a:p>
        </p:txBody>
      </p:sp>
      <p:sp>
        <p:nvSpPr>
          <p:cNvPr id="19" name="Textfeld 18"/>
          <p:cNvSpPr txBox="1"/>
          <p:nvPr/>
        </p:nvSpPr>
        <p:spPr bwMode="auto">
          <a:xfrm>
            <a:off x="5744665" y="2717623"/>
            <a:ext cx="2000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latin typeface="Uni Neue Regular" pitchFamily="50" charset="0"/>
              </a:rPr>
              <a:t>Salierschule</a:t>
            </a:r>
          </a:p>
        </p:txBody>
      </p:sp>
      <p:sp>
        <p:nvSpPr>
          <p:cNvPr id="20" name="Textfeld 19"/>
          <p:cNvSpPr txBox="1"/>
          <p:nvPr/>
        </p:nvSpPr>
        <p:spPr bwMode="auto">
          <a:xfrm>
            <a:off x="8052936" y="2673662"/>
            <a:ext cx="2990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latin typeface="Uni Neue Regular" pitchFamily="50" charset="0"/>
              </a:rPr>
              <a:t>Valentin-Ostertag-Schule</a:t>
            </a:r>
          </a:p>
        </p:txBody>
      </p:sp>
      <p:sp>
        <p:nvSpPr>
          <p:cNvPr id="21" name="Textfeld 20"/>
          <p:cNvSpPr txBox="1"/>
          <p:nvPr/>
        </p:nvSpPr>
        <p:spPr bwMode="auto">
          <a:xfrm>
            <a:off x="5533125" y="3321647"/>
            <a:ext cx="2439299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accent5">
                    <a:lumMod val="75000"/>
                  </a:schemeClr>
                </a:solidFill>
                <a:latin typeface="Uni Neue Regular" pitchFamily="50" charset="0"/>
              </a:rPr>
              <a:t>GTS (Mo-Do)</a:t>
            </a:r>
          </a:p>
          <a:p>
            <a:r>
              <a:rPr lang="de-DE" sz="1400" dirty="0" smtClean="0">
                <a:solidFill>
                  <a:schemeClr val="accent5">
                    <a:lumMod val="75000"/>
                  </a:schemeClr>
                </a:solidFill>
                <a:latin typeface="Uni Neue Regular" pitchFamily="50" charset="0"/>
              </a:rPr>
              <a:t>12.00/13.00 – 16.00 Uhr</a:t>
            </a:r>
          </a:p>
          <a:p>
            <a:r>
              <a:rPr lang="de-DE" sz="1400" dirty="0">
                <a:solidFill>
                  <a:schemeClr val="accent5">
                    <a:lumMod val="75000"/>
                  </a:schemeClr>
                </a:solidFill>
                <a:latin typeface="Uni Neue Regular" pitchFamily="50" charset="0"/>
              </a:rPr>
              <a:t>m</a:t>
            </a:r>
            <a:r>
              <a:rPr lang="de-DE" sz="1400" dirty="0" smtClean="0">
                <a:solidFill>
                  <a:schemeClr val="accent5">
                    <a:lumMod val="75000"/>
                  </a:schemeClr>
                </a:solidFill>
                <a:latin typeface="Uni Neue Regular" pitchFamily="50" charset="0"/>
              </a:rPr>
              <a:t>it Mittagessen + </a:t>
            </a:r>
          </a:p>
          <a:p>
            <a:endParaRPr lang="de-DE" sz="800" b="1" dirty="0" smtClean="0">
              <a:solidFill>
                <a:srgbClr val="00B050"/>
              </a:solidFill>
              <a:latin typeface="Uni Neue Regular" pitchFamily="50" charset="0"/>
            </a:endParaRPr>
          </a:p>
          <a:p>
            <a:r>
              <a:rPr lang="de-DE" sz="1400" b="1" dirty="0" smtClean="0">
                <a:solidFill>
                  <a:srgbClr val="00B050"/>
                </a:solidFill>
                <a:latin typeface="Uni Neue Regular" pitchFamily="50" charset="0"/>
              </a:rPr>
              <a:t>BGS – RZ (Fr)</a:t>
            </a:r>
          </a:p>
          <a:p>
            <a:r>
              <a:rPr lang="de-DE" sz="1400" dirty="0" smtClean="0">
                <a:solidFill>
                  <a:srgbClr val="00B050"/>
                </a:solidFill>
                <a:latin typeface="Uni Neue Regular" pitchFamily="50" charset="0"/>
              </a:rPr>
              <a:t>12.00/13.00 – 16.00 Uhr</a:t>
            </a:r>
          </a:p>
          <a:p>
            <a:endParaRPr lang="de-DE" sz="800" b="1" dirty="0" smtClean="0">
              <a:solidFill>
                <a:srgbClr val="00B050"/>
              </a:solidFill>
              <a:latin typeface="Uni Neue Regular" pitchFamily="50" charset="0"/>
            </a:endParaRPr>
          </a:p>
          <a:p>
            <a:endParaRPr lang="de-DE" sz="800" b="1" dirty="0">
              <a:solidFill>
                <a:srgbClr val="00B050"/>
              </a:solidFill>
              <a:latin typeface="Uni Neue Regular" pitchFamily="50" charset="0"/>
            </a:endParaRPr>
          </a:p>
          <a:p>
            <a:r>
              <a:rPr lang="de-DE" sz="1400" b="1" dirty="0" smtClean="0">
                <a:solidFill>
                  <a:srgbClr val="00B050"/>
                </a:solidFill>
                <a:latin typeface="Uni Neue Regular" pitchFamily="50" charset="0"/>
              </a:rPr>
              <a:t>BGS – TZ</a:t>
            </a:r>
          </a:p>
          <a:p>
            <a:r>
              <a:rPr lang="de-DE" sz="1400" dirty="0" smtClean="0">
                <a:solidFill>
                  <a:srgbClr val="00B050"/>
                </a:solidFill>
                <a:latin typeface="Uni Neue Regular" pitchFamily="50" charset="0"/>
              </a:rPr>
              <a:t>12.00/13.00 – 14.00 Uhr</a:t>
            </a:r>
          </a:p>
          <a:p>
            <a:r>
              <a:rPr lang="de-DE" sz="1400" dirty="0">
                <a:solidFill>
                  <a:srgbClr val="00B050"/>
                </a:solidFill>
                <a:latin typeface="Uni Neue Regular" pitchFamily="50" charset="0"/>
              </a:rPr>
              <a:t>o</a:t>
            </a:r>
            <a:r>
              <a:rPr lang="de-DE" sz="1400" dirty="0" smtClean="0">
                <a:solidFill>
                  <a:srgbClr val="00B050"/>
                </a:solidFill>
                <a:latin typeface="Uni Neue Regular" pitchFamily="50" charset="0"/>
              </a:rPr>
              <a:t>hne Mittagessen</a:t>
            </a:r>
          </a:p>
          <a:p>
            <a:endParaRPr lang="de-DE" sz="1000" dirty="0">
              <a:latin typeface="Uni Neue Regular" pitchFamily="50" charset="0"/>
            </a:endParaRPr>
          </a:p>
          <a:p>
            <a:r>
              <a:rPr lang="de-DE" sz="1400" b="1" dirty="0" smtClean="0">
                <a:solidFill>
                  <a:schemeClr val="accent2"/>
                </a:solidFill>
                <a:latin typeface="Uni Neue Regular" pitchFamily="50" charset="0"/>
              </a:rPr>
              <a:t>Hort Mitte</a:t>
            </a:r>
          </a:p>
          <a:p>
            <a:r>
              <a:rPr lang="de-DE" sz="1400" dirty="0" smtClean="0">
                <a:solidFill>
                  <a:schemeClr val="accent2"/>
                </a:solidFill>
                <a:latin typeface="Uni Neue Regular" pitchFamily="50" charset="0"/>
              </a:rPr>
              <a:t>12.00/13.00 – 17.00 Uhr</a:t>
            </a:r>
          </a:p>
          <a:p>
            <a:r>
              <a:rPr lang="de-DE" sz="1400" dirty="0">
                <a:solidFill>
                  <a:schemeClr val="accent2"/>
                </a:solidFill>
                <a:latin typeface="Uni Neue Regular" pitchFamily="50" charset="0"/>
              </a:rPr>
              <a:t>m</a:t>
            </a:r>
            <a:r>
              <a:rPr lang="de-DE" sz="1400" dirty="0" smtClean="0">
                <a:solidFill>
                  <a:schemeClr val="accent2"/>
                </a:solidFill>
                <a:latin typeface="Uni Neue Regular" pitchFamily="50" charset="0"/>
              </a:rPr>
              <a:t>it Mittagessen + </a:t>
            </a:r>
            <a:r>
              <a:rPr lang="de-DE" sz="1400" dirty="0" err="1" smtClean="0">
                <a:solidFill>
                  <a:schemeClr val="accent2"/>
                </a:solidFill>
                <a:latin typeface="Uni Neue Regular" pitchFamily="50" charset="0"/>
              </a:rPr>
              <a:t>Ferienbetr</a:t>
            </a:r>
            <a:r>
              <a:rPr lang="de-DE" sz="1400" dirty="0" smtClean="0">
                <a:solidFill>
                  <a:schemeClr val="accent2"/>
                </a:solidFill>
                <a:latin typeface="Uni Neue Regular" pitchFamily="50" charset="0"/>
              </a:rPr>
              <a:t>. </a:t>
            </a:r>
          </a:p>
        </p:txBody>
      </p:sp>
      <p:sp>
        <p:nvSpPr>
          <p:cNvPr id="22" name="Textfeld 21"/>
          <p:cNvSpPr txBox="1"/>
          <p:nvPr/>
        </p:nvSpPr>
        <p:spPr bwMode="auto">
          <a:xfrm>
            <a:off x="3077125" y="3433368"/>
            <a:ext cx="2189094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00B050"/>
                </a:solidFill>
                <a:latin typeface="Uni Neue Regular" pitchFamily="50" charset="0"/>
              </a:rPr>
              <a:t>BGS – GZ</a:t>
            </a:r>
          </a:p>
          <a:p>
            <a:r>
              <a:rPr lang="de-DE" sz="1400" dirty="0" smtClean="0">
                <a:solidFill>
                  <a:srgbClr val="00B050"/>
                </a:solidFill>
                <a:latin typeface="Uni Neue Regular" pitchFamily="50" charset="0"/>
              </a:rPr>
              <a:t>12.00/13.00 – 16.00 Uhr</a:t>
            </a:r>
          </a:p>
          <a:p>
            <a:r>
              <a:rPr lang="de-DE" sz="1400" dirty="0">
                <a:solidFill>
                  <a:srgbClr val="00B050"/>
                </a:solidFill>
                <a:latin typeface="Uni Neue Regular" pitchFamily="50" charset="0"/>
              </a:rPr>
              <a:t>m</a:t>
            </a:r>
            <a:r>
              <a:rPr lang="de-DE" sz="1400" dirty="0" smtClean="0">
                <a:solidFill>
                  <a:srgbClr val="00B050"/>
                </a:solidFill>
                <a:latin typeface="Uni Neue Regular" pitchFamily="50" charset="0"/>
              </a:rPr>
              <a:t>it Mittagessen</a:t>
            </a:r>
          </a:p>
          <a:p>
            <a:endParaRPr lang="de-DE" sz="800" b="1" dirty="0">
              <a:solidFill>
                <a:srgbClr val="00B050"/>
              </a:solidFill>
              <a:latin typeface="Uni Neue Regular" pitchFamily="50" charset="0"/>
            </a:endParaRPr>
          </a:p>
          <a:p>
            <a:r>
              <a:rPr lang="de-DE" sz="1400" b="1" dirty="0" smtClean="0">
                <a:solidFill>
                  <a:srgbClr val="00B050"/>
                </a:solidFill>
                <a:latin typeface="Uni Neue Regular" pitchFamily="50" charset="0"/>
              </a:rPr>
              <a:t>BGS – TZ</a:t>
            </a:r>
          </a:p>
          <a:p>
            <a:r>
              <a:rPr lang="de-DE" sz="1400" dirty="0" smtClean="0">
                <a:solidFill>
                  <a:srgbClr val="00B050"/>
                </a:solidFill>
                <a:latin typeface="Uni Neue Regular" pitchFamily="50" charset="0"/>
              </a:rPr>
              <a:t>12.00/13.00 – 14.00 Uhr</a:t>
            </a:r>
          </a:p>
          <a:p>
            <a:r>
              <a:rPr lang="de-DE" sz="1400" dirty="0">
                <a:solidFill>
                  <a:srgbClr val="00B050"/>
                </a:solidFill>
                <a:latin typeface="Uni Neue Regular" pitchFamily="50" charset="0"/>
              </a:rPr>
              <a:t>o</a:t>
            </a:r>
            <a:r>
              <a:rPr lang="de-DE" sz="1400" dirty="0" smtClean="0">
                <a:solidFill>
                  <a:srgbClr val="00B050"/>
                </a:solidFill>
                <a:latin typeface="Uni Neue Regular" pitchFamily="50" charset="0"/>
              </a:rPr>
              <a:t>hne Mittagessen</a:t>
            </a:r>
          </a:p>
          <a:p>
            <a:endParaRPr lang="de-DE" sz="800" dirty="0" smtClean="0">
              <a:latin typeface="Uni Neue Regular" pitchFamily="50" charset="0"/>
            </a:endParaRPr>
          </a:p>
          <a:p>
            <a:r>
              <a:rPr lang="de-DE" sz="1400" b="1" dirty="0" smtClean="0">
                <a:solidFill>
                  <a:schemeClr val="accent2"/>
                </a:solidFill>
                <a:latin typeface="Uni Neue Regular" pitchFamily="50" charset="0"/>
              </a:rPr>
              <a:t>Hort Grethen</a:t>
            </a:r>
          </a:p>
          <a:p>
            <a:r>
              <a:rPr lang="de-DE" sz="1400" dirty="0" smtClean="0">
                <a:solidFill>
                  <a:schemeClr val="accent2"/>
                </a:solidFill>
                <a:latin typeface="Uni Neue Regular" pitchFamily="50" charset="0"/>
              </a:rPr>
              <a:t>12.00/13.00 – 17.00 Uhr</a:t>
            </a:r>
          </a:p>
          <a:p>
            <a:r>
              <a:rPr lang="de-DE" sz="1400" dirty="0">
                <a:solidFill>
                  <a:schemeClr val="accent2"/>
                </a:solidFill>
                <a:latin typeface="Uni Neue Regular" pitchFamily="50" charset="0"/>
              </a:rPr>
              <a:t>m</a:t>
            </a:r>
            <a:r>
              <a:rPr lang="de-DE" sz="1400" dirty="0" smtClean="0">
                <a:solidFill>
                  <a:schemeClr val="accent2"/>
                </a:solidFill>
                <a:latin typeface="Uni Neue Regular" pitchFamily="50" charset="0"/>
              </a:rPr>
              <a:t>it Mittagessen und </a:t>
            </a:r>
          </a:p>
          <a:p>
            <a:r>
              <a:rPr lang="de-DE" sz="1400" dirty="0" smtClean="0">
                <a:solidFill>
                  <a:schemeClr val="accent2"/>
                </a:solidFill>
                <a:latin typeface="Uni Neue Regular" pitchFamily="50" charset="0"/>
              </a:rPr>
              <a:t>Ferienbetreuung </a:t>
            </a:r>
          </a:p>
        </p:txBody>
      </p:sp>
      <p:sp>
        <p:nvSpPr>
          <p:cNvPr id="23" name="Textfeld 22"/>
          <p:cNvSpPr txBox="1"/>
          <p:nvPr/>
        </p:nvSpPr>
        <p:spPr bwMode="auto">
          <a:xfrm>
            <a:off x="8411842" y="3320935"/>
            <a:ext cx="2631943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accent5">
                    <a:lumMod val="75000"/>
                  </a:schemeClr>
                </a:solidFill>
                <a:latin typeface="Uni Neue Regular" pitchFamily="50" charset="0"/>
              </a:rPr>
              <a:t>GTS (Mo-Do)</a:t>
            </a:r>
          </a:p>
          <a:p>
            <a:r>
              <a:rPr lang="de-DE" sz="1400" dirty="0" smtClean="0">
                <a:solidFill>
                  <a:schemeClr val="accent5">
                    <a:lumMod val="75000"/>
                  </a:schemeClr>
                </a:solidFill>
                <a:latin typeface="Uni Neue Regular" pitchFamily="50" charset="0"/>
              </a:rPr>
              <a:t>12.00/13.00 – 16.00 Uhr</a:t>
            </a:r>
          </a:p>
          <a:p>
            <a:r>
              <a:rPr lang="de-DE" sz="1400" dirty="0">
                <a:solidFill>
                  <a:schemeClr val="accent5">
                    <a:lumMod val="75000"/>
                  </a:schemeClr>
                </a:solidFill>
                <a:latin typeface="Uni Neue Regular" pitchFamily="50" charset="0"/>
              </a:rPr>
              <a:t>m</a:t>
            </a:r>
            <a:r>
              <a:rPr lang="de-DE" sz="1400" dirty="0" smtClean="0">
                <a:solidFill>
                  <a:schemeClr val="accent5">
                    <a:lumMod val="75000"/>
                  </a:schemeClr>
                </a:solidFill>
                <a:latin typeface="Uni Neue Regular" pitchFamily="50" charset="0"/>
              </a:rPr>
              <a:t>it Mittagessen +</a:t>
            </a:r>
          </a:p>
          <a:p>
            <a:endParaRPr lang="de-DE" sz="800" b="1" dirty="0" smtClean="0">
              <a:solidFill>
                <a:srgbClr val="00B050"/>
              </a:solidFill>
              <a:latin typeface="Uni Neue Regular" pitchFamily="50" charset="0"/>
            </a:endParaRPr>
          </a:p>
          <a:p>
            <a:r>
              <a:rPr lang="de-DE" sz="1400" b="1" dirty="0" smtClean="0">
                <a:solidFill>
                  <a:srgbClr val="00B050"/>
                </a:solidFill>
                <a:latin typeface="Uni Neue Regular" pitchFamily="50" charset="0"/>
              </a:rPr>
              <a:t>BGS – RZ (Fr)</a:t>
            </a:r>
          </a:p>
          <a:p>
            <a:r>
              <a:rPr lang="de-DE" sz="1400" dirty="0" smtClean="0">
                <a:solidFill>
                  <a:srgbClr val="00B050"/>
                </a:solidFill>
                <a:latin typeface="Uni Neue Regular" pitchFamily="50" charset="0"/>
              </a:rPr>
              <a:t>12.00/13.00 – 16.00 Uhr</a:t>
            </a:r>
          </a:p>
          <a:p>
            <a:endParaRPr lang="de-DE" sz="800" b="1" dirty="0" smtClean="0">
              <a:solidFill>
                <a:srgbClr val="00B050"/>
              </a:solidFill>
              <a:latin typeface="Uni Neue Regular" pitchFamily="50" charset="0"/>
            </a:endParaRPr>
          </a:p>
          <a:p>
            <a:r>
              <a:rPr lang="de-DE" sz="1400" b="1" dirty="0" smtClean="0">
                <a:solidFill>
                  <a:srgbClr val="00B050"/>
                </a:solidFill>
                <a:latin typeface="Uni Neue Regular" pitchFamily="50" charset="0"/>
              </a:rPr>
              <a:t>BGS – TZ</a:t>
            </a:r>
          </a:p>
          <a:p>
            <a:r>
              <a:rPr lang="de-DE" sz="1400" dirty="0" smtClean="0">
                <a:solidFill>
                  <a:srgbClr val="00B050"/>
                </a:solidFill>
                <a:latin typeface="Uni Neue Regular" pitchFamily="50" charset="0"/>
              </a:rPr>
              <a:t>12.00/13.00 – 14.00 Uhr</a:t>
            </a:r>
          </a:p>
          <a:p>
            <a:r>
              <a:rPr lang="de-DE" sz="1400" dirty="0">
                <a:solidFill>
                  <a:srgbClr val="00B050"/>
                </a:solidFill>
                <a:latin typeface="Uni Neue Regular" pitchFamily="50" charset="0"/>
              </a:rPr>
              <a:t>o</a:t>
            </a:r>
            <a:r>
              <a:rPr lang="de-DE" sz="1400" dirty="0" smtClean="0">
                <a:solidFill>
                  <a:srgbClr val="00B050"/>
                </a:solidFill>
                <a:latin typeface="Uni Neue Regular" pitchFamily="50" charset="0"/>
              </a:rPr>
              <a:t>hne Mittagessen</a:t>
            </a:r>
          </a:p>
          <a:p>
            <a:endParaRPr lang="de-DE" sz="1000" dirty="0">
              <a:latin typeface="Uni Neue Regular" pitchFamily="50" charset="0"/>
            </a:endParaRPr>
          </a:p>
          <a:p>
            <a:r>
              <a:rPr lang="de-DE" sz="1400" b="1" dirty="0" smtClean="0">
                <a:solidFill>
                  <a:schemeClr val="accent2"/>
                </a:solidFill>
                <a:latin typeface="Uni Neue Regular" pitchFamily="50" charset="0"/>
              </a:rPr>
              <a:t>Hort Seebach</a:t>
            </a:r>
          </a:p>
          <a:p>
            <a:r>
              <a:rPr lang="de-DE" sz="1400" dirty="0" smtClean="0">
                <a:solidFill>
                  <a:schemeClr val="accent2"/>
                </a:solidFill>
                <a:latin typeface="Uni Neue Regular" pitchFamily="50" charset="0"/>
              </a:rPr>
              <a:t>12.00/13.00 – 17.00 Uhr</a:t>
            </a:r>
          </a:p>
          <a:p>
            <a:r>
              <a:rPr lang="de-DE" sz="1400" dirty="0">
                <a:solidFill>
                  <a:schemeClr val="accent2"/>
                </a:solidFill>
                <a:latin typeface="Uni Neue Regular" pitchFamily="50" charset="0"/>
              </a:rPr>
              <a:t>m</a:t>
            </a:r>
            <a:r>
              <a:rPr lang="de-DE" sz="1400" dirty="0" smtClean="0">
                <a:solidFill>
                  <a:schemeClr val="accent2"/>
                </a:solidFill>
                <a:latin typeface="Uni Neue Regular" pitchFamily="50" charset="0"/>
              </a:rPr>
              <a:t>it Mittagessen + </a:t>
            </a:r>
            <a:r>
              <a:rPr lang="de-DE" sz="1400" dirty="0" err="1" smtClean="0">
                <a:solidFill>
                  <a:schemeClr val="accent2"/>
                </a:solidFill>
                <a:latin typeface="Uni Neue Regular" pitchFamily="50" charset="0"/>
              </a:rPr>
              <a:t>Ferienbetr</a:t>
            </a:r>
            <a:r>
              <a:rPr lang="de-DE" sz="1400" dirty="0" smtClean="0">
                <a:solidFill>
                  <a:schemeClr val="accent2"/>
                </a:solidFill>
                <a:latin typeface="Uni Neue Regular" pitchFamily="50" charset="0"/>
              </a:rPr>
              <a:t>.</a:t>
            </a:r>
          </a:p>
          <a:p>
            <a:endParaRPr lang="de-DE" sz="1400" dirty="0" smtClean="0">
              <a:solidFill>
                <a:schemeClr val="accent2"/>
              </a:solidFill>
              <a:latin typeface="Uni Neue Regular" pitchFamily="50" charset="0"/>
            </a:endParaRP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298" y="1068634"/>
            <a:ext cx="2174077" cy="1594222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517" y="1087126"/>
            <a:ext cx="2159398" cy="161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14" y="688482"/>
            <a:ext cx="9746384" cy="5481036"/>
          </a:xfrm>
        </p:spPr>
      </p:pic>
      <p:sp>
        <p:nvSpPr>
          <p:cNvPr id="7" name="Textfeld 6"/>
          <p:cNvSpPr txBox="1"/>
          <p:nvPr/>
        </p:nvSpPr>
        <p:spPr bwMode="auto">
          <a:xfrm>
            <a:off x="2545492" y="1853513"/>
            <a:ext cx="606716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rgbClr val="DAAB28"/>
                </a:solidFill>
                <a:latin typeface="Uni Neue Regular" pitchFamily="50" charset="0"/>
              </a:rPr>
              <a:t>Vielen Dank </a:t>
            </a:r>
          </a:p>
          <a:p>
            <a:pPr algn="ctr"/>
            <a:r>
              <a:rPr lang="de-DE" sz="5400" b="1" dirty="0">
                <a:solidFill>
                  <a:srgbClr val="DAAB28"/>
                </a:solidFill>
                <a:latin typeface="Uni Neue Regular" pitchFamily="50" charset="0"/>
              </a:rPr>
              <a:t>f</a:t>
            </a:r>
            <a:r>
              <a:rPr lang="de-DE" sz="5400" b="1" dirty="0" smtClean="0">
                <a:solidFill>
                  <a:srgbClr val="DAAB28"/>
                </a:solidFill>
                <a:latin typeface="Uni Neue Regular" pitchFamily="50" charset="0"/>
              </a:rPr>
              <a:t>ür Ihre Aufmerksamkeit !</a:t>
            </a:r>
            <a:r>
              <a:rPr lang="de-DE" sz="5400" dirty="0" smtClean="0">
                <a:latin typeface="Uni Neue Regular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451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1" y="544199"/>
            <a:ext cx="10860817" cy="582556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 bwMode="auto">
          <a:xfrm>
            <a:off x="702533" y="1690214"/>
            <a:ext cx="439334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dirty="0" smtClean="0">
                <a:latin typeface="Uni Neue Regular" pitchFamily="50" charset="0"/>
              </a:rPr>
              <a:t>Vorstellung der Grundschulen </a:t>
            </a:r>
          </a:p>
          <a:p>
            <a:r>
              <a:rPr lang="de-DE" dirty="0">
                <a:latin typeface="Uni Neue Regular" pitchFamily="50" charset="0"/>
              </a:rPr>
              <a:t> </a:t>
            </a:r>
            <a:r>
              <a:rPr lang="de-DE" dirty="0" smtClean="0">
                <a:latin typeface="Uni Neue Regular" pitchFamily="50" charset="0"/>
              </a:rPr>
              <a:t>      Pestalozzischule</a:t>
            </a:r>
            <a:endParaRPr lang="de-DE" dirty="0">
              <a:latin typeface="Uni Neue Regular" pitchFamily="50" charset="0"/>
            </a:endParaRPr>
          </a:p>
          <a:p>
            <a:r>
              <a:rPr lang="de-DE" dirty="0">
                <a:latin typeface="Uni Neue Regular" pitchFamily="50" charset="0"/>
              </a:rPr>
              <a:t> </a:t>
            </a:r>
            <a:r>
              <a:rPr lang="de-DE" dirty="0" smtClean="0">
                <a:latin typeface="Uni Neue Regular" pitchFamily="50" charset="0"/>
              </a:rPr>
              <a:t>      GS Grethen</a:t>
            </a:r>
          </a:p>
          <a:p>
            <a:r>
              <a:rPr lang="de-DE" dirty="0">
                <a:latin typeface="Uni Neue Regular" pitchFamily="50" charset="0"/>
              </a:rPr>
              <a:t> </a:t>
            </a:r>
            <a:r>
              <a:rPr lang="de-DE" dirty="0" smtClean="0">
                <a:latin typeface="Uni Neue Regular" pitchFamily="50" charset="0"/>
              </a:rPr>
              <a:t>      Salierschule</a:t>
            </a:r>
            <a:endParaRPr lang="de-DE" dirty="0">
              <a:latin typeface="Uni Neue Regular" pitchFamily="50" charset="0"/>
            </a:endParaRPr>
          </a:p>
          <a:p>
            <a:r>
              <a:rPr lang="de-DE" dirty="0" smtClean="0">
                <a:latin typeface="Uni Neue Regular" pitchFamily="50" charset="0"/>
              </a:rPr>
              <a:t>       Valentin-Ostertag-Schule</a:t>
            </a:r>
          </a:p>
          <a:p>
            <a:pPr marL="342900" indent="-342900">
              <a:buAutoNum type="arabicPeriod"/>
            </a:pPr>
            <a:endParaRPr lang="de-DE" dirty="0" smtClean="0">
              <a:latin typeface="Uni Neue Regular" pitchFamily="50" charset="0"/>
            </a:endParaRPr>
          </a:p>
          <a:p>
            <a:r>
              <a:rPr lang="de-DE" dirty="0" smtClean="0">
                <a:latin typeface="Uni Neue Regular" pitchFamily="50" charset="0"/>
              </a:rPr>
              <a:t>2.  Vom </a:t>
            </a:r>
            <a:r>
              <a:rPr lang="de-DE" dirty="0" err="1" smtClean="0">
                <a:latin typeface="Uni Neue Regular" pitchFamily="50" charset="0"/>
              </a:rPr>
              <a:t>Kitakind</a:t>
            </a:r>
            <a:r>
              <a:rPr lang="de-DE" dirty="0" smtClean="0">
                <a:latin typeface="Uni Neue Regular" pitchFamily="50" charset="0"/>
              </a:rPr>
              <a:t> zum Schulkind! </a:t>
            </a:r>
          </a:p>
          <a:p>
            <a:r>
              <a:rPr lang="de-DE" dirty="0">
                <a:latin typeface="Uni Neue Regular" pitchFamily="50" charset="0"/>
              </a:rPr>
              <a:t> </a:t>
            </a:r>
            <a:r>
              <a:rPr lang="de-DE" dirty="0" smtClean="0">
                <a:latin typeface="Uni Neue Regular" pitchFamily="50" charset="0"/>
              </a:rPr>
              <a:t>     Was sollten Sie wissen?</a:t>
            </a:r>
          </a:p>
          <a:p>
            <a:endParaRPr lang="de-DE" dirty="0" smtClean="0">
              <a:latin typeface="Uni Neue Regular" pitchFamily="50" charset="0"/>
            </a:endParaRPr>
          </a:p>
          <a:p>
            <a:r>
              <a:rPr lang="de-DE" dirty="0">
                <a:latin typeface="Uni Neue Regular" pitchFamily="50" charset="0"/>
              </a:rPr>
              <a:t>3</a:t>
            </a:r>
            <a:r>
              <a:rPr lang="de-DE" dirty="0" smtClean="0">
                <a:latin typeface="Uni Neue Regular" pitchFamily="50" charset="0"/>
              </a:rPr>
              <a:t>. Beginn und Ende des Schulunterrichts</a:t>
            </a:r>
          </a:p>
          <a:p>
            <a:endParaRPr lang="de-DE" dirty="0" smtClean="0">
              <a:latin typeface="Uni Neue Regular" pitchFamily="50" charset="0"/>
            </a:endParaRPr>
          </a:p>
          <a:p>
            <a:r>
              <a:rPr lang="de-DE" dirty="0">
                <a:latin typeface="Uni Neue Regular" pitchFamily="50" charset="0"/>
              </a:rPr>
              <a:t>4</a:t>
            </a:r>
            <a:r>
              <a:rPr lang="de-DE" dirty="0" smtClean="0">
                <a:latin typeface="Uni Neue Regular" pitchFamily="50" charset="0"/>
              </a:rPr>
              <a:t>. </a:t>
            </a:r>
            <a:r>
              <a:rPr lang="de-DE" dirty="0">
                <a:latin typeface="Uni Neue Regular" pitchFamily="50" charset="0"/>
              </a:rPr>
              <a:t>N</a:t>
            </a:r>
            <a:r>
              <a:rPr lang="de-DE" dirty="0" smtClean="0">
                <a:latin typeface="Uni Neue Regular" pitchFamily="50" charset="0"/>
              </a:rPr>
              <a:t>ach dem Unterricht</a:t>
            </a:r>
          </a:p>
          <a:p>
            <a:endParaRPr lang="de-DE" dirty="0">
              <a:latin typeface="Uni Neue Regular" pitchFamily="50" charset="0"/>
            </a:endParaRPr>
          </a:p>
          <a:p>
            <a:endParaRPr lang="de-DE" dirty="0" smtClean="0">
              <a:latin typeface="Uni Neue Regular" pitchFamily="50" charset="0"/>
            </a:endParaRPr>
          </a:p>
        </p:txBody>
      </p:sp>
      <p:sp>
        <p:nvSpPr>
          <p:cNvPr id="7" name="Textfeld 6"/>
          <p:cNvSpPr txBox="1"/>
          <p:nvPr/>
        </p:nvSpPr>
        <p:spPr bwMode="auto">
          <a:xfrm>
            <a:off x="6250792" y="1690214"/>
            <a:ext cx="5446708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de-DE" dirty="0">
                <a:latin typeface="Uni Neue Regular" pitchFamily="50" charset="0"/>
              </a:rPr>
              <a:t>5</a:t>
            </a:r>
            <a:r>
              <a:rPr lang="de-DE" dirty="0" smtClean="0">
                <a:latin typeface="Uni Neue Regular" pitchFamily="50" charset="0"/>
              </a:rPr>
              <a:t>. Welche Betreuungs-</a:t>
            </a:r>
          </a:p>
          <a:p>
            <a:r>
              <a:rPr lang="de-DE" dirty="0" smtClean="0">
                <a:latin typeface="Uni Neue Regular" pitchFamily="50" charset="0"/>
              </a:rPr>
              <a:t>     </a:t>
            </a:r>
            <a:r>
              <a:rPr lang="de-DE" dirty="0" err="1" smtClean="0">
                <a:latin typeface="Uni Neue Regular" pitchFamily="50" charset="0"/>
              </a:rPr>
              <a:t>angebote</a:t>
            </a:r>
            <a:r>
              <a:rPr lang="de-DE" dirty="0" smtClean="0">
                <a:latin typeface="Uni Neue Regular" pitchFamily="50" charset="0"/>
              </a:rPr>
              <a:t> nach dem </a:t>
            </a:r>
          </a:p>
          <a:p>
            <a:r>
              <a:rPr lang="de-DE" dirty="0" smtClean="0">
                <a:latin typeface="Uni Neue Regular" pitchFamily="50" charset="0"/>
              </a:rPr>
              <a:t>     Unterricht?</a:t>
            </a:r>
          </a:p>
          <a:p>
            <a:endParaRPr lang="de-DE" dirty="0" smtClean="0">
              <a:latin typeface="Uni Neue Regular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latin typeface="Uni Neue Regular" pitchFamily="50" charset="0"/>
              </a:rPr>
              <a:t>     Ganztagsschule in Angebotsform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latin typeface="Uni Neue Regular" pitchFamily="50" charset="0"/>
              </a:rPr>
              <a:t>     Betreuende Grundschule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Uni Neue Regular" pitchFamily="50" charset="0"/>
              </a:rPr>
              <a:t> </a:t>
            </a:r>
            <a:r>
              <a:rPr lang="de-DE" dirty="0" smtClean="0">
                <a:latin typeface="Uni Neue Regular" pitchFamily="50" charset="0"/>
              </a:rPr>
              <a:t>    Horte</a:t>
            </a:r>
            <a:endParaRPr lang="de-DE" dirty="0">
              <a:latin typeface="Uni Neue Regular" pitchFamily="50" charset="0"/>
            </a:endParaRPr>
          </a:p>
          <a:p>
            <a:endParaRPr lang="de-DE" dirty="0" smtClean="0">
              <a:latin typeface="Uni Neue Regular" pitchFamily="50" charset="0"/>
            </a:endParaRPr>
          </a:p>
          <a:p>
            <a:r>
              <a:rPr lang="de-DE" dirty="0">
                <a:latin typeface="Uni Neue Regular" pitchFamily="50" charset="0"/>
              </a:rPr>
              <a:t>6</a:t>
            </a:r>
            <a:r>
              <a:rPr lang="de-DE" dirty="0" smtClean="0">
                <a:latin typeface="Uni Neue Regular" pitchFamily="50" charset="0"/>
              </a:rPr>
              <a:t>. </a:t>
            </a:r>
            <a:r>
              <a:rPr lang="de-DE" dirty="0">
                <a:latin typeface="Uni Neue Regular" pitchFamily="50" charset="0"/>
              </a:rPr>
              <a:t>Welche Betreuungsangebote an welchen </a:t>
            </a:r>
            <a:endParaRPr lang="de-DE" dirty="0" smtClean="0">
              <a:latin typeface="Uni Neue Regular" pitchFamily="50" charset="0"/>
            </a:endParaRPr>
          </a:p>
          <a:p>
            <a:r>
              <a:rPr lang="de-DE" dirty="0">
                <a:latin typeface="Uni Neue Regular" pitchFamily="50" charset="0"/>
              </a:rPr>
              <a:t> </a:t>
            </a:r>
            <a:r>
              <a:rPr lang="de-DE" dirty="0" smtClean="0">
                <a:latin typeface="Uni Neue Regular" pitchFamily="50" charset="0"/>
              </a:rPr>
              <a:t>    Schulen</a:t>
            </a:r>
            <a:r>
              <a:rPr lang="de-DE" dirty="0">
                <a:latin typeface="Uni Neue Regular" pitchFamily="50" charset="0"/>
              </a:rPr>
              <a:t>?</a:t>
            </a:r>
          </a:p>
          <a:p>
            <a:endParaRPr lang="de-DE" dirty="0">
              <a:latin typeface="Uni Neue Regular" pitchFamily="50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339">
            <a:off x="9038981" y="310228"/>
            <a:ext cx="2160501" cy="206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1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 bwMode="auto">
          <a:xfrm>
            <a:off x="654908" y="615129"/>
            <a:ext cx="1033024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BF9000"/>
                </a:solidFill>
                <a:latin typeface="Uni Neue Regular" pitchFamily="50" charset="0"/>
              </a:rPr>
              <a:t>1. Vorstellung der Grundschulen</a:t>
            </a:r>
          </a:p>
        </p:txBody>
      </p:sp>
      <p:sp>
        <p:nvSpPr>
          <p:cNvPr id="8" name="Textfeld 7"/>
          <p:cNvSpPr txBox="1"/>
          <p:nvPr/>
        </p:nvSpPr>
        <p:spPr bwMode="auto">
          <a:xfrm>
            <a:off x="5038725" y="1615976"/>
            <a:ext cx="60674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BF9000"/>
                </a:solidFill>
                <a:latin typeface="Uni Neue Regular" pitchFamily="50" charset="0"/>
              </a:rPr>
              <a:t>4 Bad </a:t>
            </a:r>
            <a:r>
              <a:rPr lang="de-DE" sz="2400" b="1" dirty="0" err="1" smtClean="0">
                <a:solidFill>
                  <a:srgbClr val="BF9000"/>
                </a:solidFill>
                <a:latin typeface="Uni Neue Regular" pitchFamily="50" charset="0"/>
              </a:rPr>
              <a:t>Dürkheimer</a:t>
            </a:r>
            <a:r>
              <a:rPr lang="de-DE" sz="2400" b="1" dirty="0" smtClean="0">
                <a:solidFill>
                  <a:srgbClr val="BF9000"/>
                </a:solidFill>
                <a:latin typeface="Uni Neue Regular" pitchFamily="50" charset="0"/>
              </a:rPr>
              <a:t> Grundschulen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800" dirty="0">
              <a:solidFill>
                <a:srgbClr val="636466"/>
              </a:solidFill>
              <a:latin typeface="Uni Neue Regular" pitchFamily="50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rgbClr val="636466"/>
                </a:solidFill>
                <a:latin typeface="Uni Neue Regular" pitchFamily="50" charset="0"/>
              </a:rPr>
              <a:t>Pestalozzischule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rgbClr val="636466"/>
                </a:solidFill>
                <a:latin typeface="Uni Neue Regular" pitchFamily="50" charset="0"/>
              </a:rPr>
              <a:t>Grundschule Grethen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rgbClr val="636466"/>
                </a:solidFill>
                <a:latin typeface="Uni Neue Regular" pitchFamily="50" charset="0"/>
              </a:rPr>
              <a:t>Salierschule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rgbClr val="636466"/>
                </a:solidFill>
                <a:latin typeface="Uni Neue Regular" pitchFamily="50" charset="0"/>
              </a:rPr>
              <a:t>Valentin-Ostertag-Schule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1619250"/>
            <a:ext cx="4191000" cy="46101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 bwMode="auto">
          <a:xfrm>
            <a:off x="3895725" y="3924300"/>
            <a:ext cx="7924799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400" b="1" dirty="0" smtClean="0">
                <a:solidFill>
                  <a:srgbClr val="BF9000"/>
                </a:solidFill>
                <a:latin typeface="Uni Neue Regular" pitchFamily="50" charset="0"/>
              </a:rPr>
              <a:t>4 Schulbezirke</a:t>
            </a:r>
            <a:r>
              <a:rPr lang="de-DE" sz="2400" dirty="0" smtClean="0">
                <a:solidFill>
                  <a:srgbClr val="636466"/>
                </a:solidFill>
                <a:latin typeface="Uni Neue Regular" pitchFamily="50" charset="0"/>
              </a:rPr>
              <a:t>: Je nach Wohnort (Straße) </a:t>
            </a:r>
            <a:r>
              <a:rPr lang="de-DE" sz="2400" dirty="0" smtClean="0">
                <a:solidFill>
                  <a:srgbClr val="636466"/>
                </a:solidFill>
                <a:latin typeface="Uni Neue Regular" pitchFamily="50" charset="0"/>
                <a:sym typeface="Wingdings" panose="05000000000000000000" pitchFamily="2" charset="2"/>
              </a:rPr>
              <a:t> </a:t>
            </a:r>
            <a:r>
              <a:rPr lang="de-DE" sz="2400" dirty="0" smtClean="0">
                <a:solidFill>
                  <a:srgbClr val="636466"/>
                </a:solidFill>
                <a:latin typeface="Uni Neue Regular" pitchFamily="50" charset="0"/>
              </a:rPr>
              <a:t> Zuordnung zu einem bestimmten Schulbezirk</a:t>
            </a:r>
          </a:p>
          <a:p>
            <a:r>
              <a:rPr lang="de-DE" sz="2400" dirty="0">
                <a:solidFill>
                  <a:srgbClr val="636466"/>
                </a:solidFill>
                <a:latin typeface="Uni Neue Regular" pitchFamily="50" charset="0"/>
              </a:rPr>
              <a:t> </a:t>
            </a:r>
            <a:r>
              <a:rPr lang="de-DE" sz="2400" dirty="0" smtClean="0">
                <a:solidFill>
                  <a:srgbClr val="636466"/>
                </a:solidFill>
                <a:latin typeface="Uni Neue Regular" pitchFamily="50" charset="0"/>
              </a:rPr>
              <a:t>   Beispiel: Gerberstraße </a:t>
            </a:r>
            <a:r>
              <a:rPr lang="de-DE" sz="2400" dirty="0" smtClean="0">
                <a:solidFill>
                  <a:srgbClr val="636466"/>
                </a:solidFill>
                <a:latin typeface="Uni Neue Regular" pitchFamily="50" charset="0"/>
                <a:sym typeface="Wingdings" panose="05000000000000000000" pitchFamily="2" charset="2"/>
              </a:rPr>
              <a:t> Pestalozzischule </a:t>
            </a:r>
          </a:p>
          <a:p>
            <a:r>
              <a:rPr lang="de-DE" sz="2400" dirty="0">
                <a:solidFill>
                  <a:srgbClr val="636466"/>
                </a:solidFill>
                <a:latin typeface="Uni Neue Regular" pitchFamily="50" charset="0"/>
                <a:sym typeface="Wingdings" panose="05000000000000000000" pitchFamily="2" charset="2"/>
              </a:rPr>
              <a:t> </a:t>
            </a:r>
            <a:r>
              <a:rPr lang="de-DE" sz="2400" dirty="0" smtClean="0">
                <a:solidFill>
                  <a:srgbClr val="636466"/>
                </a:solidFill>
                <a:latin typeface="Uni Neue Regular" pitchFamily="50" charset="0"/>
                <a:sym typeface="Wingdings" panose="05000000000000000000" pitchFamily="2" charset="2"/>
              </a:rPr>
              <a:t>                     Ungstein/Leistadt  Salierschule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2400" dirty="0" smtClean="0">
              <a:solidFill>
                <a:srgbClr val="636466"/>
              </a:solidFill>
              <a:latin typeface="Uni Neue Regular" pitchFamily="50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400" dirty="0" smtClean="0">
                <a:solidFill>
                  <a:srgbClr val="636466"/>
                </a:solidFill>
                <a:latin typeface="Uni Neue Regular" pitchFamily="50" charset="0"/>
                <a:sym typeface="Wingdings" panose="05000000000000000000" pitchFamily="2" charset="2"/>
              </a:rPr>
              <a:t>Schulbezirke sind in der Regel verbindlich </a:t>
            </a:r>
          </a:p>
          <a:p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  <a:sym typeface="Wingdings" panose="05000000000000000000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434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 bwMode="auto">
          <a:xfrm>
            <a:off x="654908" y="615129"/>
            <a:ext cx="10441717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BF9000"/>
                </a:solidFill>
                <a:latin typeface="Uni Neue Regular" pitchFamily="50" charset="0"/>
              </a:rPr>
              <a:t> Pestalozzischule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5" y="1630191"/>
            <a:ext cx="4591050" cy="4159594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 bwMode="auto">
          <a:xfrm>
            <a:off x="6372225" y="2540844"/>
            <a:ext cx="484938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chemeClr val="bg1"/>
                </a:solidFill>
                <a:latin typeface="Uni Neue Regular" pitchFamily="50" charset="0"/>
              </a:rPr>
              <a:t>Schulstandort: Schulplatz 1</a:t>
            </a:r>
          </a:p>
          <a:p>
            <a:pPr algn="ctr"/>
            <a:endParaRPr lang="de-DE" sz="3200" b="1" dirty="0" smtClean="0">
              <a:solidFill>
                <a:schemeClr val="bg1"/>
              </a:solidFill>
              <a:latin typeface="Uni Neue Regular" pitchFamily="50" charset="0"/>
            </a:endParaRPr>
          </a:p>
          <a:p>
            <a:pPr algn="ctr"/>
            <a:r>
              <a:rPr lang="de-DE" sz="3200" b="1" dirty="0" smtClean="0">
                <a:solidFill>
                  <a:schemeClr val="bg1"/>
                </a:solidFill>
                <a:latin typeface="Uni Neue Regular" pitchFamily="50" charset="0"/>
              </a:rPr>
              <a:t>Schulleiterin:</a:t>
            </a:r>
          </a:p>
          <a:p>
            <a:pPr algn="ctr"/>
            <a:r>
              <a:rPr lang="de-DE" sz="3200" b="1" dirty="0" smtClean="0">
                <a:solidFill>
                  <a:schemeClr val="bg1"/>
                </a:solidFill>
                <a:latin typeface="Uni Neue Regular" pitchFamily="50" charset="0"/>
              </a:rPr>
              <a:t>Alexandra </a:t>
            </a:r>
            <a:r>
              <a:rPr lang="de-DE" sz="3200" b="1" dirty="0" err="1" smtClean="0">
                <a:solidFill>
                  <a:schemeClr val="bg1"/>
                </a:solidFill>
                <a:latin typeface="Uni Neue Regular" pitchFamily="50" charset="0"/>
              </a:rPr>
              <a:t>Eiler</a:t>
            </a:r>
            <a:endParaRPr lang="de-DE" sz="3200" b="1" dirty="0" smtClean="0">
              <a:solidFill>
                <a:schemeClr val="bg1"/>
              </a:solidFill>
              <a:latin typeface="Uni Neue Regular" pitchFamily="50" charset="0"/>
            </a:endParaRPr>
          </a:p>
        </p:txBody>
      </p:sp>
      <p:pic>
        <p:nvPicPr>
          <p:cNvPr id="2050" name="Picture 2" descr="https://image.jimcdn.com/app/cms/image/transf/dimension=590x10000:format=jpg/path/scf9b6f741041badc/image/ib0f70f99ff42c16f/version/1429008551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3" y="1630191"/>
            <a:ext cx="5612262" cy="415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25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 bwMode="auto">
          <a:xfrm>
            <a:off x="654908" y="615129"/>
            <a:ext cx="1043219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BF9000"/>
                </a:solidFill>
                <a:latin typeface="Uni Neue Regular" pitchFamily="50" charset="0"/>
              </a:rPr>
              <a:t> Grundschule Grethen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5" y="1628533"/>
            <a:ext cx="5078919" cy="380891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16" y="1628533"/>
            <a:ext cx="4572000" cy="4039706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 bwMode="auto">
          <a:xfrm>
            <a:off x="6289524" y="2124892"/>
            <a:ext cx="484938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chemeClr val="bg1"/>
                </a:solidFill>
                <a:latin typeface="Uni Neue Regular" pitchFamily="50" charset="0"/>
              </a:rPr>
              <a:t>Schulstandort: Bürgermeister-Gropp-Straße 69</a:t>
            </a:r>
          </a:p>
          <a:p>
            <a:pPr algn="ctr"/>
            <a:endParaRPr lang="de-DE" sz="3200" b="1" dirty="0" smtClean="0">
              <a:solidFill>
                <a:schemeClr val="bg1"/>
              </a:solidFill>
              <a:latin typeface="Uni Neue Regular" pitchFamily="50" charset="0"/>
            </a:endParaRPr>
          </a:p>
          <a:p>
            <a:pPr algn="ctr"/>
            <a:r>
              <a:rPr lang="de-DE" sz="3200" b="1" dirty="0" smtClean="0">
                <a:solidFill>
                  <a:schemeClr val="bg1"/>
                </a:solidFill>
                <a:latin typeface="Uni Neue Regular" pitchFamily="50" charset="0"/>
              </a:rPr>
              <a:t>Schulleiterin:</a:t>
            </a:r>
          </a:p>
          <a:p>
            <a:pPr algn="ctr"/>
            <a:r>
              <a:rPr lang="de-DE" sz="3200" b="1" dirty="0" smtClean="0">
                <a:solidFill>
                  <a:schemeClr val="bg1"/>
                </a:solidFill>
                <a:latin typeface="Uni Neue Regular" pitchFamily="50" charset="0"/>
              </a:rPr>
              <a:t>Diana Köhler</a:t>
            </a:r>
          </a:p>
        </p:txBody>
      </p:sp>
    </p:spTree>
    <p:extLst>
      <p:ext uri="{BB962C8B-B14F-4D97-AF65-F5344CB8AC3E}">
        <p14:creationId xmlns:p14="http://schemas.microsoft.com/office/powerpoint/2010/main" val="314839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 bwMode="auto">
          <a:xfrm>
            <a:off x="457199" y="615129"/>
            <a:ext cx="1076677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BF9000"/>
                </a:solidFill>
                <a:latin typeface="Uni Neue Regular" pitchFamily="50" charset="0"/>
              </a:rPr>
              <a:t> Salierschule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490" y="1514530"/>
            <a:ext cx="4737454" cy="4038719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 bwMode="auto">
          <a:xfrm>
            <a:off x="6365525" y="2016757"/>
            <a:ext cx="484938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chemeClr val="bg1"/>
                </a:solidFill>
                <a:latin typeface="Uni Neue Regular" pitchFamily="50" charset="0"/>
              </a:rPr>
              <a:t>Schulstandort: </a:t>
            </a:r>
          </a:p>
          <a:p>
            <a:pPr algn="ctr"/>
            <a:r>
              <a:rPr lang="de-DE" sz="3200" b="1" dirty="0" err="1" smtClean="0">
                <a:solidFill>
                  <a:schemeClr val="bg1"/>
                </a:solidFill>
                <a:latin typeface="Uni Neue Regular" pitchFamily="50" charset="0"/>
              </a:rPr>
              <a:t>Wellsring</a:t>
            </a:r>
            <a:r>
              <a:rPr lang="de-DE" sz="3200" b="1" dirty="0" smtClean="0">
                <a:solidFill>
                  <a:schemeClr val="bg1"/>
                </a:solidFill>
                <a:latin typeface="Uni Neue Regular" pitchFamily="50" charset="0"/>
              </a:rPr>
              <a:t> 182</a:t>
            </a:r>
          </a:p>
          <a:p>
            <a:pPr algn="ctr"/>
            <a:endParaRPr lang="de-DE" sz="3200" b="1" dirty="0" smtClean="0">
              <a:solidFill>
                <a:schemeClr val="bg1"/>
              </a:solidFill>
              <a:latin typeface="Uni Neue Regular" pitchFamily="50" charset="0"/>
            </a:endParaRPr>
          </a:p>
          <a:p>
            <a:pPr algn="ctr"/>
            <a:r>
              <a:rPr lang="de-DE" sz="3200" b="1" dirty="0" smtClean="0">
                <a:solidFill>
                  <a:schemeClr val="bg1"/>
                </a:solidFill>
                <a:latin typeface="Uni Neue Regular" pitchFamily="50" charset="0"/>
              </a:rPr>
              <a:t>Schulleiterin:</a:t>
            </a:r>
          </a:p>
          <a:p>
            <a:pPr algn="ctr"/>
            <a:r>
              <a:rPr lang="de-DE" sz="3200" b="1" dirty="0" smtClean="0">
                <a:solidFill>
                  <a:schemeClr val="bg1"/>
                </a:solidFill>
                <a:latin typeface="Uni Neue Regular" pitchFamily="50" charset="0"/>
              </a:rPr>
              <a:t>Andrea </a:t>
            </a:r>
            <a:r>
              <a:rPr lang="de-DE" sz="3200" b="1" dirty="0" err="1" smtClean="0">
                <a:solidFill>
                  <a:schemeClr val="bg1"/>
                </a:solidFill>
                <a:latin typeface="Uni Neue Regular" pitchFamily="50" charset="0"/>
              </a:rPr>
              <a:t>Storminger</a:t>
            </a:r>
            <a:endParaRPr lang="de-DE" sz="3200" b="1" dirty="0" smtClean="0">
              <a:solidFill>
                <a:schemeClr val="bg1"/>
              </a:solidFill>
              <a:latin typeface="Uni Neue Regular" pitchFamily="50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4" y="1490839"/>
            <a:ext cx="5416547" cy="406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5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 bwMode="auto">
          <a:xfrm>
            <a:off x="654908" y="615129"/>
            <a:ext cx="1033024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BF9000"/>
                </a:solidFill>
                <a:latin typeface="Uni Neue Regular" pitchFamily="50" charset="0"/>
              </a:rPr>
              <a:t> Valentin-Ostertag-Schule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1290050"/>
            <a:ext cx="4584357" cy="4460201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6600825" y="1964221"/>
            <a:ext cx="39733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Uni Neue Regular" pitchFamily="50" charset="0"/>
              </a:rPr>
              <a:t>Schulstandort: </a:t>
            </a:r>
          </a:p>
          <a:p>
            <a:pPr algn="ctr"/>
            <a:r>
              <a:rPr lang="de-DE" sz="3200" b="1" dirty="0" smtClean="0">
                <a:solidFill>
                  <a:schemeClr val="bg1"/>
                </a:solidFill>
                <a:latin typeface="Uni Neue Regular" pitchFamily="50" charset="0"/>
              </a:rPr>
              <a:t>Eduard-Jost-Straße 24</a:t>
            </a:r>
            <a:endParaRPr lang="de-DE" sz="3200" b="1" dirty="0">
              <a:solidFill>
                <a:schemeClr val="bg1"/>
              </a:solidFill>
              <a:latin typeface="Uni Neue Regular" pitchFamily="50" charset="0"/>
            </a:endParaRPr>
          </a:p>
          <a:p>
            <a:pPr algn="ctr"/>
            <a:endParaRPr lang="de-DE" sz="3200" b="1" dirty="0">
              <a:solidFill>
                <a:schemeClr val="bg1"/>
              </a:solidFill>
              <a:latin typeface="Uni Neue Regular" pitchFamily="50" charset="0"/>
            </a:endParaRPr>
          </a:p>
          <a:p>
            <a:pPr algn="ctr"/>
            <a:r>
              <a:rPr lang="de-DE" sz="3200" b="1" dirty="0" smtClean="0">
                <a:solidFill>
                  <a:schemeClr val="bg1"/>
                </a:solidFill>
                <a:latin typeface="Uni Neue Regular" pitchFamily="50" charset="0"/>
              </a:rPr>
              <a:t>Schulleiter:</a:t>
            </a:r>
            <a:endParaRPr lang="de-DE" sz="3200" b="1" dirty="0">
              <a:solidFill>
                <a:schemeClr val="bg1"/>
              </a:solidFill>
              <a:latin typeface="Uni Neue Regular" pitchFamily="50" charset="0"/>
            </a:endParaRPr>
          </a:p>
          <a:p>
            <a:pPr algn="ctr"/>
            <a:r>
              <a:rPr lang="de-DE" sz="3200" b="1" dirty="0" smtClean="0">
                <a:solidFill>
                  <a:schemeClr val="bg1"/>
                </a:solidFill>
                <a:latin typeface="Uni Neue Regular" pitchFamily="50" charset="0"/>
              </a:rPr>
              <a:t>Christian Franz</a:t>
            </a:r>
            <a:endParaRPr lang="de-DE" sz="3200" b="1" dirty="0">
              <a:solidFill>
                <a:schemeClr val="bg1"/>
              </a:solidFill>
              <a:latin typeface="Uni Neue Regular" pitchFamily="50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8" y="1466850"/>
            <a:ext cx="5380715" cy="428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1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 bwMode="auto">
          <a:xfrm>
            <a:off x="654908" y="615129"/>
            <a:ext cx="1033024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BF9000"/>
                </a:solidFill>
                <a:latin typeface="Uni Neue Regular" pitchFamily="50" charset="0"/>
              </a:rPr>
              <a:t>2</a:t>
            </a:r>
            <a:r>
              <a:rPr lang="de-DE" sz="2800" b="1" dirty="0" smtClean="0">
                <a:solidFill>
                  <a:srgbClr val="BF9000"/>
                </a:solidFill>
                <a:latin typeface="Uni Neue Regular" pitchFamily="50" charset="0"/>
              </a:rPr>
              <a:t>. Vom </a:t>
            </a:r>
            <a:r>
              <a:rPr lang="de-DE" sz="2800" b="1" dirty="0" err="1" smtClean="0">
                <a:solidFill>
                  <a:srgbClr val="BF9000"/>
                </a:solidFill>
                <a:latin typeface="Uni Neue Regular" pitchFamily="50" charset="0"/>
              </a:rPr>
              <a:t>Kitakind</a:t>
            </a:r>
            <a:r>
              <a:rPr lang="de-DE" sz="2800" b="1" dirty="0" smtClean="0">
                <a:solidFill>
                  <a:srgbClr val="BF9000"/>
                </a:solidFill>
                <a:latin typeface="Uni Neue Regular" pitchFamily="50" charset="0"/>
              </a:rPr>
              <a:t> zum Schulkind!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3120">
            <a:off x="725873" y="1347168"/>
            <a:ext cx="2270508" cy="218110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1" y="3737095"/>
            <a:ext cx="3137814" cy="223048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 bwMode="auto">
          <a:xfrm>
            <a:off x="3856355" y="1745224"/>
            <a:ext cx="4733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636466"/>
                </a:solidFill>
                <a:latin typeface="Uni Neue Regular" pitchFamily="50" charset="0"/>
              </a:rPr>
              <a:t>Was sollten Sie wissen?</a:t>
            </a:r>
          </a:p>
        </p:txBody>
      </p:sp>
      <p:sp>
        <p:nvSpPr>
          <p:cNvPr id="6" name="Textfeld 5"/>
          <p:cNvSpPr txBox="1"/>
          <p:nvPr/>
        </p:nvSpPr>
        <p:spPr bwMode="auto">
          <a:xfrm>
            <a:off x="4210894" y="2437721"/>
            <a:ext cx="737489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Schulpflicht in </a:t>
            </a:r>
            <a:r>
              <a:rPr lang="de-DE" sz="2000" dirty="0" err="1" smtClean="0">
                <a:solidFill>
                  <a:srgbClr val="636466"/>
                </a:solidFill>
                <a:latin typeface="Uni Neue Regular" pitchFamily="50" charset="0"/>
              </a:rPr>
              <a:t>Rhld</a:t>
            </a: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-Pfalz: mit Vollendung des 6. Lebensjahres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800" dirty="0" smtClean="0">
              <a:solidFill>
                <a:srgbClr val="636466"/>
              </a:solidFill>
              <a:latin typeface="Uni Neue Regular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Stichtag für Vollendung des 6. Lebensjahres: </a:t>
            </a:r>
            <a:r>
              <a:rPr lang="de-DE" sz="2000" b="1" dirty="0" smtClean="0">
                <a:solidFill>
                  <a:srgbClr val="DAA900"/>
                </a:solidFill>
                <a:latin typeface="Uni Neue Regular" pitchFamily="50" charset="0"/>
              </a:rPr>
              <a:t>31.08.2024</a:t>
            </a:r>
            <a:r>
              <a:rPr lang="de-DE" sz="2000" b="1" dirty="0" smtClean="0">
                <a:solidFill>
                  <a:srgbClr val="636466"/>
                </a:solidFill>
                <a:latin typeface="Uni Neue Regular" pitchFamily="50" charset="0"/>
              </a:rPr>
              <a:t> </a:t>
            </a:r>
            <a:r>
              <a:rPr lang="de-DE" sz="2000" b="1" dirty="0" smtClean="0">
                <a:solidFill>
                  <a:srgbClr val="636466"/>
                </a:solidFill>
                <a:latin typeface="Uni Neue Regular" pitchFamily="50" charset="0"/>
                <a:sym typeface="Wingdings" panose="05000000000000000000" pitchFamily="2" charset="2"/>
              </a:rPr>
              <a:t> </a:t>
            </a:r>
            <a:r>
              <a:rPr lang="de-DE" sz="2000" b="1" dirty="0" smtClean="0">
                <a:solidFill>
                  <a:srgbClr val="DAA900"/>
                </a:solidFill>
                <a:latin typeface="Uni Neue Regular" pitchFamily="50" charset="0"/>
                <a:sym typeface="Wingdings" panose="05000000000000000000" pitchFamily="2" charset="2"/>
              </a:rPr>
              <a:t>„Muss-Kinder“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800" b="1" dirty="0" smtClean="0">
              <a:solidFill>
                <a:srgbClr val="DAA900"/>
              </a:solidFill>
              <a:latin typeface="Uni Neue Regular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Schuleinschreibung: September 2023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800" dirty="0" smtClean="0">
              <a:solidFill>
                <a:srgbClr val="636466"/>
              </a:solidFill>
              <a:latin typeface="Uni Neue Regular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Vorzeitige Einschulung </a:t>
            </a:r>
            <a:r>
              <a:rPr lang="de-DE" sz="2000" b="1" dirty="0" smtClean="0">
                <a:solidFill>
                  <a:srgbClr val="DAA900"/>
                </a:solidFill>
                <a:latin typeface="Uni Neue Regular" pitchFamily="50" charset="0"/>
              </a:rPr>
              <a:t>„Kann-Kinder“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800" b="1" dirty="0" smtClean="0">
              <a:solidFill>
                <a:srgbClr val="DAA900"/>
              </a:solidFill>
              <a:latin typeface="Uni Neue Regular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Schuleinschreibung: Februar 2024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800" dirty="0" smtClean="0">
              <a:solidFill>
                <a:srgbClr val="636466"/>
              </a:solidFill>
              <a:latin typeface="Uni Neue Regular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636466"/>
                </a:solidFill>
                <a:latin typeface="Uni Neue Regular" pitchFamily="50" charset="0"/>
              </a:rPr>
              <a:t>Schuluntersuchung</a:t>
            </a:r>
          </a:p>
        </p:txBody>
      </p:sp>
    </p:spTree>
    <p:extLst>
      <p:ext uri="{BB962C8B-B14F-4D97-AF65-F5344CB8AC3E}">
        <p14:creationId xmlns:p14="http://schemas.microsoft.com/office/powerpoint/2010/main" val="63385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ctr">
          <a:defRPr dirty="0" smtClean="0">
            <a:latin typeface="Uni Neue Regular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1228</Words>
  <Application>Microsoft Office PowerPoint</Application>
  <PresentationFormat>Breitbild</PresentationFormat>
  <Paragraphs>322</Paragraphs>
  <Slides>28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Gill Sans MT</vt:lpstr>
      <vt:lpstr>Uni Neue Light</vt:lpstr>
      <vt:lpstr>Uni Neue Regular</vt:lpstr>
      <vt:lpstr>Wingdings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Willkommen bei der Tourist Information</dc:title>
  <dc:creator>jonas.bender@bad-duerkheim.de</dc:creator>
  <cp:lastModifiedBy>Schneider-Joseph, Christine</cp:lastModifiedBy>
  <cp:revision>563</cp:revision>
  <cp:lastPrinted>2023-07-06T07:20:12Z</cp:lastPrinted>
  <dcterms:created xsi:type="dcterms:W3CDTF">2022-01-31T10:50:18Z</dcterms:created>
  <dcterms:modified xsi:type="dcterms:W3CDTF">2023-07-06T18:50:16Z</dcterms:modified>
</cp:coreProperties>
</file>